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58" r:id="rId4"/>
    <p:sldId id="278" r:id="rId5"/>
    <p:sldId id="282" r:id="rId6"/>
    <p:sldId id="260" r:id="rId7"/>
    <p:sldId id="276" r:id="rId8"/>
    <p:sldId id="261" r:id="rId9"/>
    <p:sldId id="262" r:id="rId10"/>
    <p:sldId id="283" r:id="rId11"/>
    <p:sldId id="284" r:id="rId12"/>
    <p:sldId id="279" r:id="rId13"/>
    <p:sldId id="265" r:id="rId14"/>
    <p:sldId id="281" r:id="rId15"/>
    <p:sldId id="277" r:id="rId16"/>
    <p:sldId id="267" r:id="rId17"/>
    <p:sldId id="271" r:id="rId18"/>
    <p:sldId id="272" r:id="rId19"/>
    <p:sldId id="273" r:id="rId20"/>
    <p:sldId id="274" r:id="rId21"/>
    <p:sldId id="275" r:id="rId22"/>
    <p:sldId id="280" r:id="rId23"/>
    <p:sldId id="268" r:id="rId24"/>
    <p:sldId id="269" r:id="rId25"/>
    <p:sldId id="27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208"/>
  </p:normalViewPr>
  <p:slideViewPr>
    <p:cSldViewPr snapToGrid="0" snapToObjects="1">
      <p:cViewPr varScale="1">
        <p:scale>
          <a:sx n="114" d="100"/>
          <a:sy n="114" d="100"/>
        </p:scale>
        <p:origin x="43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E3DB2-6685-D74D-8A93-00A6A1877509}" type="datetimeFigureOut">
              <a:rPr lang="en-US" smtClean="0"/>
              <a:t>4/24/2020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95FA94-BA5F-AC4C-8D2D-E1941AF0D3FC}" type="slidenum">
              <a:rPr lang="en-US" smtClean="0"/>
              <a:t>‹#›</a:t>
            </a:fld>
            <a:endParaRPr lang="en-US"/>
          </a:p>
        </p:txBody>
      </p:sp>
    </p:spTree>
    <p:extLst>
      <p:ext uri="{BB962C8B-B14F-4D97-AF65-F5344CB8AC3E}">
        <p14:creationId xmlns:p14="http://schemas.microsoft.com/office/powerpoint/2010/main" val="258167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E0E149-BB9F-FA49-AC7E-788F8EEDCDD5}"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CEB1C8-41BB-B34D-A3AA-046FE25F8CCF}" type="datetime1">
              <a:rPr lang="en-US" smtClean="0"/>
              <a:t>4/24/2020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7D2520-E5CC-0349-82A9-234181398E21}"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7A05401-313C-4A49-AF35-0B6C517614D4}"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DAC0BB-5A72-F149-ABE0-22F09A02587F}"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4462DE0-3803-A646-AD70-388E3BF36061}" type="datetime1">
              <a:rPr lang="en-US" smtClean="0"/>
              <a:t>4/24/2020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47A8DC7-6A1F-1A4A-BCB9-D26BB252876A}" type="datetime1">
              <a:rPr lang="en-US" smtClean="0"/>
              <a:t>4/24/2020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6F7B48-F7F9-BA4E-B251-38483E513354}"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31A411-1F89-D04E-A6E7-24E87874B778}"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6E7117E-3F72-0E47-8D5F-FE0DA045EE76}"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F94AF9-A52A-3143-B856-849C7196C843}"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CF51CD-AB50-AF42-BE1D-D524F2726BAF}" type="datetime1">
              <a:rPr lang="en-US" smtClean="0"/>
              <a:t>4/24/2020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A4FA58-EBC2-2240-9D85-D47A1384A244}" type="datetime1">
              <a:rPr lang="en-US" smtClean="0"/>
              <a:t>4/24/2020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7F741EF-9B81-C044-B65C-A80602BE8788}" type="datetime1">
              <a:rPr lang="en-US" smtClean="0"/>
              <a:t>4/24/2020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0DF6E76-17E6-4242-9408-7DBA2B91B5D7}" type="datetime1">
              <a:rPr lang="en-US" smtClean="0"/>
              <a:t>4/24/2020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08C7756-2636-2441-A7B1-23496366E184}" type="datetime1">
              <a:rPr lang="en-US" smtClean="0"/>
              <a:t>4/24/2020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47AAFC-36CF-7343-9229-8BC814457C00}" type="datetime1">
              <a:rPr lang="en-US" smtClean="0"/>
              <a:t>4/24/2020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0433D9B-4753-0648-B81F-F268352E4114}" type="datetime1">
              <a:rPr lang="en-US" smtClean="0"/>
              <a:t>4/24/2020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www.mncompass.org/" TargetMode="External"/><Relationship Id="rId2" Type="http://schemas.openxmlformats.org/officeDocument/2006/relationships/hyperlink" Target="http://opendata.minneapolismn.gov/" TargetMode="External"/><Relationship Id="rId1" Type="http://schemas.openxmlformats.org/officeDocument/2006/relationships/slideLayout" Target="../slideLayouts/slideLayout2.xml"/><Relationship Id="rId5" Type="http://schemas.openxmlformats.org/officeDocument/2006/relationships/hyperlink" Target="https://www.greatschools.org/" TargetMode="External"/><Relationship Id="rId4" Type="http://schemas.openxmlformats.org/officeDocument/2006/relationships/hyperlink" Target="https://www.schooldigger.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EAF31-2E74-F049-A101-D5C2B45214E1}"/>
              </a:ext>
            </a:extLst>
          </p:cNvPr>
          <p:cNvSpPr>
            <a:spLocks noGrp="1"/>
          </p:cNvSpPr>
          <p:nvPr>
            <p:ph type="ctrTitle"/>
          </p:nvPr>
        </p:nvSpPr>
        <p:spPr/>
        <p:txBody>
          <a:bodyPr/>
          <a:lstStyle/>
          <a:p>
            <a:r>
              <a:rPr lang="en-US" sz="5400" dirty="0"/>
              <a:t>Location.</a:t>
            </a:r>
            <a:br>
              <a:rPr lang="en-US" sz="5400" dirty="0"/>
            </a:br>
            <a:r>
              <a:rPr lang="en-US" sz="5400" dirty="0"/>
              <a:t>Location.</a:t>
            </a:r>
            <a:br>
              <a:rPr lang="en-US" sz="5400" dirty="0"/>
            </a:br>
            <a:r>
              <a:rPr lang="en-US" sz="5400" dirty="0"/>
              <a:t>Location.</a:t>
            </a:r>
          </a:p>
        </p:txBody>
      </p:sp>
      <p:sp>
        <p:nvSpPr>
          <p:cNvPr id="3" name="Subtitle 2">
            <a:extLst>
              <a:ext uri="{FF2B5EF4-FFF2-40B4-BE49-F238E27FC236}">
                <a16:creationId xmlns:a16="http://schemas.microsoft.com/office/drawing/2014/main" id="{F4D1D816-82E8-5C41-9D2D-9FBBA8CDE8D6}"/>
              </a:ext>
            </a:extLst>
          </p:cNvPr>
          <p:cNvSpPr>
            <a:spLocks noGrp="1"/>
          </p:cNvSpPr>
          <p:nvPr>
            <p:ph type="subTitle" idx="1"/>
          </p:nvPr>
        </p:nvSpPr>
        <p:spPr>
          <a:xfrm>
            <a:off x="1154955" y="4777380"/>
            <a:ext cx="10038562" cy="861420"/>
          </a:xfrm>
        </p:spPr>
        <p:txBody>
          <a:bodyPr/>
          <a:lstStyle/>
          <a:p>
            <a:r>
              <a:rPr lang="en-US" dirty="0"/>
              <a:t>An analysis of home price variability in Minneapolis communities</a:t>
            </a:r>
          </a:p>
          <a:p>
            <a:r>
              <a:rPr lang="en-US" dirty="0"/>
              <a:t>Andrew bartczak, terrence cummings, jon simpson</a:t>
            </a:r>
          </a:p>
        </p:txBody>
      </p:sp>
      <p:sp>
        <p:nvSpPr>
          <p:cNvPr id="4" name="Slide Number Placeholder 3">
            <a:extLst>
              <a:ext uri="{FF2B5EF4-FFF2-40B4-BE49-F238E27FC236}">
                <a16:creationId xmlns:a16="http://schemas.microsoft.com/office/drawing/2014/main" id="{7CD3DD83-DAF1-4F44-855A-613C43D3211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3016352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p:txBody>
          <a:bodyPr/>
          <a:lstStyle/>
          <a:p>
            <a:r>
              <a:rPr lang="en-US" sz="3200" dirty="0"/>
              <a:t>Data cleanup and exploration: Crime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p:txBody>
          <a:bodyPr>
            <a:normAutofit/>
          </a:bodyPr>
          <a:lstStyle/>
          <a:p>
            <a:r>
              <a:rPr lang="en-US" dirty="0"/>
              <a:t>Crime data for Minneapolis was gathered from Open Minneapolis for 2015 through first quarter of 2020</a:t>
            </a:r>
          </a:p>
          <a:p>
            <a:r>
              <a:rPr lang="en-US" dirty="0"/>
              <a:t>Data cleanup included:</a:t>
            </a:r>
          </a:p>
          <a:p>
            <a:pPr lvl="1"/>
            <a:r>
              <a:rPr lang="en-US" dirty="0"/>
              <a:t>Merging spreadsheets for each year into one </a:t>
            </a:r>
            <a:r>
              <a:rPr lang="en-US" dirty="0" err="1"/>
              <a:t>dataframe</a:t>
            </a:r>
            <a:endParaRPr lang="en-US" dirty="0"/>
          </a:p>
          <a:p>
            <a:pPr lvl="1"/>
            <a:r>
              <a:rPr lang="en-US" dirty="0"/>
              <a:t>Normalizing the name of each crime for consistency</a:t>
            </a:r>
          </a:p>
          <a:p>
            <a:pPr lvl="1"/>
            <a:r>
              <a:rPr lang="en-US" dirty="0"/>
              <a:t>Categorizing each crime as either violent or non-violent based on statutory definition of both violent crime and the crime itself</a:t>
            </a:r>
          </a:p>
          <a:p>
            <a:pPr marL="347472" lvl="1"/>
            <a:r>
              <a:rPr lang="en-US" dirty="0"/>
              <a:t>Crimes tallied per community to get crime rates for total crime, violent crime, and non-violent crime per 1000 people per year in each community</a:t>
            </a:r>
          </a:p>
        </p:txBody>
      </p:sp>
    </p:spTree>
    <p:extLst>
      <p:ext uri="{BB962C8B-B14F-4D97-AF65-F5344CB8AC3E}">
        <p14:creationId xmlns:p14="http://schemas.microsoft.com/office/powerpoint/2010/main" val="2601846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2" y="476933"/>
            <a:ext cx="9164206" cy="831400"/>
          </a:xfrm>
        </p:spPr>
        <p:txBody>
          <a:bodyPr vert="horz" lIns="91440" tIns="45720" rIns="91440" bIns="45720" rtlCol="0">
            <a:normAutofit/>
          </a:bodyPr>
          <a:lstStyle/>
          <a:p>
            <a:pPr>
              <a:lnSpc>
                <a:spcPct val="90000"/>
              </a:lnSpc>
            </a:pPr>
            <a:r>
              <a:rPr lang="en-US" sz="3100" dirty="0"/>
              <a:t>Data cleanup and exploration: Crime data</a:t>
            </a:r>
          </a:p>
        </p:txBody>
      </p:sp>
      <p:pic>
        <p:nvPicPr>
          <p:cNvPr id="11" name="Picture 10" descr="Heat map of non-violent crime rates by neighborhood">
            <a:extLst>
              <a:ext uri="{FF2B5EF4-FFF2-40B4-BE49-F238E27FC236}">
                <a16:creationId xmlns:a16="http://schemas.microsoft.com/office/drawing/2014/main" id="{C45FE1EE-6996-44C0-97C9-6209FEB08F3A}"/>
              </a:ext>
            </a:extLst>
          </p:cNvPr>
          <p:cNvPicPr>
            <a:picLocks noChangeAspect="1"/>
          </p:cNvPicPr>
          <p:nvPr/>
        </p:nvPicPr>
        <p:blipFill>
          <a:blip r:embed="rId2"/>
          <a:stretch>
            <a:fillRect/>
          </a:stretch>
        </p:blipFill>
        <p:spPr>
          <a:xfrm>
            <a:off x="646112" y="1278326"/>
            <a:ext cx="2443573" cy="3243757"/>
          </a:xfrm>
          <a:prstGeom prst="rect">
            <a:avLst/>
          </a:prstGeom>
          <a:effectLst>
            <a:outerShdw blurRad="50800" dist="38100" dir="5400000" algn="t" rotWithShape="0">
              <a:prstClr val="black">
                <a:alpha val="43000"/>
              </a:prstClr>
            </a:outerShdw>
          </a:effectLst>
        </p:spPr>
      </p:pic>
      <p:pic>
        <p:nvPicPr>
          <p:cNvPr id="13" name="Picture 12" descr="Heat map of violent crime rates by neighborhood">
            <a:extLst>
              <a:ext uri="{FF2B5EF4-FFF2-40B4-BE49-F238E27FC236}">
                <a16:creationId xmlns:a16="http://schemas.microsoft.com/office/drawing/2014/main" id="{7F393195-10DC-441C-9D84-69BFB375C0FA}"/>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393244" y="1278325"/>
            <a:ext cx="2493206" cy="3243757"/>
          </a:xfrm>
          <a:prstGeom prst="rect">
            <a:avLst/>
          </a:prstGeom>
          <a:effectLst>
            <a:outerShdw blurRad="50800" dist="38100" dir="5400000" algn="t" rotWithShape="0">
              <a:prstClr val="black">
                <a:alpha val="43000"/>
              </a:prstClr>
            </a:outerShdw>
          </a:effectLst>
        </p:spPr>
      </p:pic>
      <p:pic>
        <p:nvPicPr>
          <p:cNvPr id="5" name="Content Placeholder 4" descr="A screenshot of a cell phone&#10;&#10;Description automatically generated">
            <a:extLst>
              <a:ext uri="{FF2B5EF4-FFF2-40B4-BE49-F238E27FC236}">
                <a16:creationId xmlns:a16="http://schemas.microsoft.com/office/drawing/2014/main" id="{62EFA52A-D57F-4AC8-AD4F-02EE9BB92FA5}"/>
              </a:ext>
            </a:extLst>
          </p:cNvPr>
          <p:cNvPicPr>
            <a:picLocks noChangeAspect="1"/>
          </p:cNvPicPr>
          <p:nvPr/>
        </p:nvPicPr>
        <p:blipFill>
          <a:blip r:embed="rId4"/>
          <a:stretch>
            <a:fillRect/>
          </a:stretch>
        </p:blipFill>
        <p:spPr>
          <a:xfrm>
            <a:off x="6095999" y="1278325"/>
            <a:ext cx="5737723" cy="2150675"/>
          </a:xfrm>
          <a:prstGeom prst="rect">
            <a:avLst/>
          </a:prstGeom>
          <a:effectLst>
            <a:outerShdw blurRad="50800" dist="38100" dir="5400000" algn="t" rotWithShape="0">
              <a:prstClr val="black">
                <a:alpha val="43000"/>
              </a:prstClr>
            </a:outerShdw>
          </a:effectLst>
        </p:spPr>
      </p:pic>
      <p:sp>
        <p:nvSpPr>
          <p:cNvPr id="36" name="Content Placeholder 35">
            <a:extLst>
              <a:ext uri="{FF2B5EF4-FFF2-40B4-BE49-F238E27FC236}">
                <a16:creationId xmlns:a16="http://schemas.microsoft.com/office/drawing/2014/main" id="{A2A21EE8-BD3D-49E7-9274-0FF47ACB56D1}"/>
              </a:ext>
            </a:extLst>
          </p:cNvPr>
          <p:cNvSpPr>
            <a:spLocks noGrp="1"/>
          </p:cNvSpPr>
          <p:nvPr>
            <p:ph idx="1"/>
          </p:nvPr>
        </p:nvSpPr>
        <p:spPr>
          <a:xfrm>
            <a:off x="635459" y="5163378"/>
            <a:ext cx="9164206" cy="1316931"/>
          </a:xfrm>
        </p:spPr>
        <p:txBody>
          <a:bodyPr>
            <a:normAutofit/>
          </a:bodyPr>
          <a:lstStyle/>
          <a:p>
            <a:r>
              <a:rPr lang="en-US" sz="1800" dirty="0"/>
              <a:t>Heat maps of non-violent and violent crime rates show similar, but not identical, patterns of crime rates across the city.  Downtown area has much higher crime rate than anywhere else in the city.  </a:t>
            </a:r>
          </a:p>
        </p:txBody>
      </p:sp>
    </p:spTree>
    <p:extLst>
      <p:ext uri="{BB962C8B-B14F-4D97-AF65-F5344CB8AC3E}">
        <p14:creationId xmlns:p14="http://schemas.microsoft.com/office/powerpoint/2010/main" val="3772324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85558" cy="1400530"/>
          </a:xfrm>
        </p:spPr>
        <p:txBody>
          <a:bodyPr/>
          <a:lstStyle/>
          <a:p>
            <a:r>
              <a:rPr lang="en-US" sz="3200" dirty="0"/>
              <a:t>Data cleanup and exploration: Education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a:xfrm>
            <a:off x="711120" y="1152983"/>
            <a:ext cx="11216984" cy="5252299"/>
          </a:xfrm>
        </p:spPr>
        <p:txBody>
          <a:bodyPr>
            <a:normAutofit lnSpcReduction="10000"/>
          </a:bodyPr>
          <a:lstStyle/>
          <a:p>
            <a:pPr marL="0" indent="0">
              <a:buNone/>
            </a:pPr>
            <a:r>
              <a:rPr lang="en-US" dirty="0"/>
              <a:t>  </a:t>
            </a:r>
          </a:p>
          <a:p>
            <a:r>
              <a:rPr lang="en-US" dirty="0"/>
              <a:t>JSON individual school background and ranking data was accessed from SchoolDiggeppr.com using multiple API calls corresponding to school categories.</a:t>
            </a:r>
          </a:p>
          <a:p>
            <a:r>
              <a:rPr lang="en-US" dirty="0"/>
              <a:t>There are 102 schools  in the Minneapolis School District </a:t>
            </a:r>
            <a:r>
              <a:rPr lang="en-US" b="1" dirty="0"/>
              <a:t>NCES District ID: 2721240</a:t>
            </a:r>
            <a:r>
              <a:rPr lang="en-US" dirty="0"/>
              <a:t>.</a:t>
            </a:r>
          </a:p>
          <a:p>
            <a:r>
              <a:rPr lang="en-US" dirty="0"/>
              <a:t>Neighborhood and community designations were derived based on location.</a:t>
            </a:r>
          </a:p>
          <a:p>
            <a:r>
              <a:rPr lang="en-US" dirty="0"/>
              <a:t>Data clean up included</a:t>
            </a:r>
          </a:p>
          <a:p>
            <a:pPr lvl="1"/>
            <a:r>
              <a:rPr lang="en-US" dirty="0"/>
              <a:t>Replacing Nan with 0 values for some calculations</a:t>
            </a:r>
          </a:p>
          <a:p>
            <a:pPr lvl="1"/>
            <a:r>
              <a:rPr lang="en-US" dirty="0"/>
              <a:t>Manually creating </a:t>
            </a:r>
            <a:r>
              <a:rPr lang="en-US" b="1" dirty="0"/>
              <a:t>GS Ranking Stars </a:t>
            </a:r>
            <a:r>
              <a:rPr lang="en-US" dirty="0"/>
              <a:t>from GreatSchools.org to augment existing </a:t>
            </a:r>
            <a:r>
              <a:rPr lang="en-US" b="1" dirty="0"/>
              <a:t>Ranking Stars </a:t>
            </a:r>
            <a:r>
              <a:rPr lang="en-US" dirty="0"/>
              <a:t>which appeared to have multiple missing or misleading values.</a:t>
            </a:r>
          </a:p>
          <a:p>
            <a:pPr lvl="1"/>
            <a:r>
              <a:rPr lang="en-US" dirty="0"/>
              <a:t>Manual removal of outliers if needed.</a:t>
            </a:r>
          </a:p>
          <a:p>
            <a:r>
              <a:rPr lang="en-US" dirty="0"/>
              <a:t>Not able to find school ranking data for 42 schools. Hence, only 60 or less than 60% of schools had valid ranking data.</a:t>
            </a:r>
          </a:p>
          <a:p>
            <a:r>
              <a:rPr lang="en-US" dirty="0"/>
              <a:t>Such a small sample of possible school rankings made analysis of possible school quality positive correlations with home values challenging.</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D5E2A62-FA3E-BC44-B5CA-59894CB68BD3}"/>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432417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54027" cy="1400530"/>
          </a:xfrm>
        </p:spPr>
        <p:txBody>
          <a:bodyPr/>
          <a:lstStyle/>
          <a:p>
            <a:r>
              <a:rPr lang="en-US" sz="3200" dirty="0"/>
              <a:t>Data cleanup and exploration: Education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p:txBody>
          <a:bodyPr>
            <a:normAutofit/>
          </a:bodyPr>
          <a:lstStyle/>
          <a:p>
            <a:r>
              <a:rPr lang="en-US" dirty="0"/>
              <a:t>[AB]</a:t>
            </a:r>
          </a:p>
        </p:txBody>
      </p:sp>
      <p:sp>
        <p:nvSpPr>
          <p:cNvPr id="4" name="Slide Number Placeholder 3">
            <a:extLst>
              <a:ext uri="{FF2B5EF4-FFF2-40B4-BE49-F238E27FC236}">
                <a16:creationId xmlns:a16="http://schemas.microsoft.com/office/drawing/2014/main" id="{D69F783A-EAB1-BB44-81C8-966CC535BC54}"/>
              </a:ext>
            </a:extLst>
          </p:cNvPr>
          <p:cNvSpPr>
            <a:spLocks noGrp="1"/>
          </p:cNvSpPr>
          <p:nvPr>
            <p:ph type="sldNum" sz="quarter" idx="12"/>
          </p:nvPr>
        </p:nvSpPr>
        <p:spPr/>
        <p:txBody>
          <a:bodyPr/>
          <a:lstStyle/>
          <a:p>
            <a:fld id="{D57F1E4F-1CFF-5643-939E-02111984F565}" type="slidenum">
              <a:rPr lang="en-US" smtClean="0"/>
              <a:t>13</a:t>
            </a:fld>
            <a:endParaRPr lang="en-US" dirty="0"/>
          </a:p>
        </p:txBody>
      </p:sp>
      <p:sp>
        <p:nvSpPr>
          <p:cNvPr id="5" name="Title 1">
            <a:extLst>
              <a:ext uri="{FF2B5EF4-FFF2-40B4-BE49-F238E27FC236}">
                <a16:creationId xmlns:a16="http://schemas.microsoft.com/office/drawing/2014/main" id="{39AE0638-E738-4BA1-8AF5-A382A455CEF3}"/>
              </a:ext>
            </a:extLst>
          </p:cNvPr>
          <p:cNvSpPr txBox="1">
            <a:spLocks/>
          </p:cNvSpPr>
          <p:nvPr/>
        </p:nvSpPr>
        <p:spPr>
          <a:xfrm>
            <a:off x="646111" y="452718"/>
            <a:ext cx="9685558"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a:t>Data cleanup and exploration: Education data</a:t>
            </a:r>
            <a:endParaRPr lang="en-US" sz="3200" dirty="0"/>
          </a:p>
        </p:txBody>
      </p:sp>
      <p:sp>
        <p:nvSpPr>
          <p:cNvPr id="6" name="Content Placeholder 2">
            <a:extLst>
              <a:ext uri="{FF2B5EF4-FFF2-40B4-BE49-F238E27FC236}">
                <a16:creationId xmlns:a16="http://schemas.microsoft.com/office/drawing/2014/main" id="{6796A6AA-2313-421A-AA9D-7FAE49B56D3C}"/>
              </a:ext>
            </a:extLst>
          </p:cNvPr>
          <p:cNvSpPr txBox="1">
            <a:spLocks/>
          </p:cNvSpPr>
          <p:nvPr/>
        </p:nvSpPr>
        <p:spPr>
          <a:xfrm>
            <a:off x="711120" y="1152983"/>
            <a:ext cx="11216984" cy="525229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a:t>        GS Rank Stars        Education data summary statistics by Minneapolis community</a:t>
            </a:r>
          </a:p>
          <a:p>
            <a:pPr marL="0" indent="0">
              <a:buFont typeface="Wingdings 3" charset="2"/>
              <a:buNone/>
            </a:pPr>
            <a:endParaRPr lang="en-US"/>
          </a:p>
          <a:p>
            <a:endParaRPr lang="en-US"/>
          </a:p>
          <a:p>
            <a:endParaRPr lang="en-US"/>
          </a:p>
          <a:p>
            <a:endParaRPr lang="en-US"/>
          </a:p>
          <a:p>
            <a:endParaRPr lang="en-US"/>
          </a:p>
          <a:p>
            <a:endParaRPr lang="en-US"/>
          </a:p>
          <a:p>
            <a:endParaRPr lang="en-US"/>
          </a:p>
          <a:p>
            <a:endParaRPr lang="en-US"/>
          </a:p>
          <a:p>
            <a:endParaRPr lang="en-US"/>
          </a:p>
          <a:p>
            <a:r>
              <a:rPr lang="en-US"/>
              <a:t>Based on the combined educational data from SchoolDigger and GreatSchools there appear to be significant variations in school ranking measures between Minneapolis communities. We investigated the key drivers of this difference, including the effects of student population and students per teacher metrics.</a:t>
            </a:r>
            <a:endParaRPr lang="en-US" dirty="0"/>
          </a:p>
        </p:txBody>
      </p:sp>
      <p:pic>
        <p:nvPicPr>
          <p:cNvPr id="7" name="Picture 6">
            <a:extLst>
              <a:ext uri="{FF2B5EF4-FFF2-40B4-BE49-F238E27FC236}">
                <a16:creationId xmlns:a16="http://schemas.microsoft.com/office/drawing/2014/main" id="{56803672-F2DD-44B7-BA9B-FCF3AC24D855}"/>
              </a:ext>
            </a:extLst>
          </p:cNvPr>
          <p:cNvPicPr/>
          <p:nvPr/>
        </p:nvPicPr>
        <p:blipFill>
          <a:blip r:embed="rId2"/>
          <a:stretch>
            <a:fillRect/>
          </a:stretch>
        </p:blipFill>
        <p:spPr>
          <a:xfrm>
            <a:off x="711120" y="1530882"/>
            <a:ext cx="2568284" cy="3358617"/>
          </a:xfrm>
          <a:prstGeom prst="rect">
            <a:avLst/>
          </a:prstGeom>
        </p:spPr>
      </p:pic>
      <p:pic>
        <p:nvPicPr>
          <p:cNvPr id="8" name="Picture 7">
            <a:extLst>
              <a:ext uri="{FF2B5EF4-FFF2-40B4-BE49-F238E27FC236}">
                <a16:creationId xmlns:a16="http://schemas.microsoft.com/office/drawing/2014/main" id="{6C812657-3435-4023-B383-7224BE7E15FA}"/>
              </a:ext>
            </a:extLst>
          </p:cNvPr>
          <p:cNvPicPr>
            <a:picLocks noChangeAspect="1"/>
          </p:cNvPicPr>
          <p:nvPr/>
        </p:nvPicPr>
        <p:blipFill>
          <a:blip r:embed="rId3"/>
          <a:stretch>
            <a:fillRect/>
          </a:stretch>
        </p:blipFill>
        <p:spPr>
          <a:xfrm>
            <a:off x="3485346" y="1530882"/>
            <a:ext cx="8334742" cy="3358616"/>
          </a:xfrm>
          <a:prstGeom prst="rect">
            <a:avLst/>
          </a:prstGeom>
        </p:spPr>
      </p:pic>
    </p:spTree>
    <p:extLst>
      <p:ext uri="{BB962C8B-B14F-4D97-AF65-F5344CB8AC3E}">
        <p14:creationId xmlns:p14="http://schemas.microsoft.com/office/powerpoint/2010/main" val="473352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85558" cy="1400530"/>
          </a:xfrm>
        </p:spPr>
        <p:txBody>
          <a:bodyPr/>
          <a:lstStyle/>
          <a:p>
            <a:r>
              <a:rPr lang="en-US" sz="3200" dirty="0"/>
              <a:t>Data cleanup and exploration: Red is high</a:t>
            </a:r>
          </a:p>
        </p:txBody>
      </p:sp>
      <p:pic>
        <p:nvPicPr>
          <p:cNvPr id="6" name="Picture 5">
            <a:extLst>
              <a:ext uri="{FF2B5EF4-FFF2-40B4-BE49-F238E27FC236}">
                <a16:creationId xmlns:a16="http://schemas.microsoft.com/office/drawing/2014/main" id="{1B5BFDDE-A293-49F2-BF6B-8D56E8D3519F}"/>
              </a:ext>
            </a:extLst>
          </p:cNvPr>
          <p:cNvPicPr/>
          <p:nvPr/>
        </p:nvPicPr>
        <p:blipFill>
          <a:blip r:embed="rId2"/>
          <a:stretch>
            <a:fillRect/>
          </a:stretch>
        </p:blipFill>
        <p:spPr>
          <a:xfrm>
            <a:off x="9260493" y="1506318"/>
            <a:ext cx="2455348" cy="4011613"/>
          </a:xfrm>
          <a:prstGeom prst="rect">
            <a:avLst/>
          </a:prstGeom>
        </p:spPr>
      </p:pic>
      <p:sp>
        <p:nvSpPr>
          <p:cNvPr id="4" name="Slide Number Placeholder 3">
            <a:extLst>
              <a:ext uri="{FF2B5EF4-FFF2-40B4-BE49-F238E27FC236}">
                <a16:creationId xmlns:a16="http://schemas.microsoft.com/office/drawing/2014/main" id="{1D5E2A62-FA3E-BC44-B5CA-59894CB68BD3}"/>
              </a:ext>
            </a:extLst>
          </p:cNvPr>
          <p:cNvSpPr>
            <a:spLocks noGrp="1"/>
          </p:cNvSpPr>
          <p:nvPr>
            <p:ph type="sldNum" sz="quarter" idx="12"/>
          </p:nvPr>
        </p:nvSpPr>
        <p:spPr/>
        <p:txBody>
          <a:bodyPr/>
          <a:lstStyle/>
          <a:p>
            <a:fld id="{D57F1E4F-1CFF-5643-939E-02111984F565}" type="slidenum">
              <a:rPr lang="en-US" smtClean="0"/>
              <a:t>14</a:t>
            </a:fld>
            <a:endParaRPr lang="en-US" dirty="0"/>
          </a:p>
        </p:txBody>
      </p:sp>
      <p:sp>
        <p:nvSpPr>
          <p:cNvPr id="8" name="TextBox 7">
            <a:extLst>
              <a:ext uri="{FF2B5EF4-FFF2-40B4-BE49-F238E27FC236}">
                <a16:creationId xmlns:a16="http://schemas.microsoft.com/office/drawing/2014/main" id="{8524B1BF-59C7-1E47-A11D-7BFECA1D4A29}"/>
              </a:ext>
            </a:extLst>
          </p:cNvPr>
          <p:cNvSpPr txBox="1"/>
          <p:nvPr/>
        </p:nvSpPr>
        <p:spPr>
          <a:xfrm>
            <a:off x="6528009" y="1136986"/>
            <a:ext cx="2410248" cy="369332"/>
          </a:xfrm>
          <a:prstGeom prst="rect">
            <a:avLst/>
          </a:prstGeom>
          <a:noFill/>
        </p:spPr>
        <p:txBody>
          <a:bodyPr wrap="square" rtlCol="0">
            <a:spAutoFit/>
          </a:bodyPr>
          <a:lstStyle/>
          <a:p>
            <a:r>
              <a:rPr lang="en-US" dirty="0"/>
              <a:t>Non-Violent Crime</a:t>
            </a:r>
          </a:p>
        </p:txBody>
      </p:sp>
      <p:sp>
        <p:nvSpPr>
          <p:cNvPr id="10" name="TextBox 9">
            <a:extLst>
              <a:ext uri="{FF2B5EF4-FFF2-40B4-BE49-F238E27FC236}">
                <a16:creationId xmlns:a16="http://schemas.microsoft.com/office/drawing/2014/main" id="{F449396A-6C08-604A-B6AB-C4D67ECF747E}"/>
              </a:ext>
            </a:extLst>
          </p:cNvPr>
          <p:cNvSpPr txBox="1"/>
          <p:nvPr/>
        </p:nvSpPr>
        <p:spPr>
          <a:xfrm>
            <a:off x="554107" y="1152983"/>
            <a:ext cx="2523703" cy="369332"/>
          </a:xfrm>
          <a:prstGeom prst="rect">
            <a:avLst/>
          </a:prstGeom>
          <a:noFill/>
        </p:spPr>
        <p:txBody>
          <a:bodyPr wrap="square" rtlCol="0">
            <a:spAutoFit/>
          </a:bodyPr>
          <a:lstStyle/>
          <a:p>
            <a:r>
              <a:rPr lang="en-US" dirty="0"/>
              <a:t>Home Value per Sqft</a:t>
            </a:r>
          </a:p>
        </p:txBody>
      </p:sp>
      <p:pic>
        <p:nvPicPr>
          <p:cNvPr id="11" name="Picture 10" descr="A close up of a map&#10;&#10;Description automatically generated">
            <a:extLst>
              <a:ext uri="{FF2B5EF4-FFF2-40B4-BE49-F238E27FC236}">
                <a16:creationId xmlns:a16="http://schemas.microsoft.com/office/drawing/2014/main" id="{510DD627-4E38-BE4E-B4D7-B500E638FB62}"/>
              </a:ext>
            </a:extLst>
          </p:cNvPr>
          <p:cNvPicPr>
            <a:picLocks noChangeAspect="1"/>
          </p:cNvPicPr>
          <p:nvPr/>
        </p:nvPicPr>
        <p:blipFill>
          <a:blip r:embed="rId3"/>
          <a:stretch>
            <a:fillRect/>
          </a:stretch>
        </p:blipFill>
        <p:spPr>
          <a:xfrm>
            <a:off x="500650" y="1506318"/>
            <a:ext cx="2542898" cy="4011613"/>
          </a:xfrm>
          <a:prstGeom prst="rect">
            <a:avLst/>
          </a:prstGeom>
        </p:spPr>
      </p:pic>
      <p:pic>
        <p:nvPicPr>
          <p:cNvPr id="13" name="Picture 12" descr="A picture containing light&#10;&#10;Description automatically generated">
            <a:extLst>
              <a:ext uri="{FF2B5EF4-FFF2-40B4-BE49-F238E27FC236}">
                <a16:creationId xmlns:a16="http://schemas.microsoft.com/office/drawing/2014/main" id="{3416CB80-905E-314B-821D-CFD543BEB17F}"/>
              </a:ext>
            </a:extLst>
          </p:cNvPr>
          <p:cNvPicPr>
            <a:picLocks noChangeAspect="1"/>
          </p:cNvPicPr>
          <p:nvPr/>
        </p:nvPicPr>
        <p:blipFill>
          <a:blip r:embed="rId4"/>
          <a:stretch>
            <a:fillRect/>
          </a:stretch>
        </p:blipFill>
        <p:spPr>
          <a:xfrm>
            <a:off x="3419132" y="1506318"/>
            <a:ext cx="2606085" cy="4011613"/>
          </a:xfrm>
          <a:prstGeom prst="rect">
            <a:avLst/>
          </a:prstGeom>
        </p:spPr>
      </p:pic>
      <p:pic>
        <p:nvPicPr>
          <p:cNvPr id="15" name="Picture 14" descr="A picture containing light&#10;&#10;Description automatically generated">
            <a:extLst>
              <a:ext uri="{FF2B5EF4-FFF2-40B4-BE49-F238E27FC236}">
                <a16:creationId xmlns:a16="http://schemas.microsoft.com/office/drawing/2014/main" id="{F4A75575-86BE-D04D-A623-BF7A224DB3B2}"/>
              </a:ext>
            </a:extLst>
          </p:cNvPr>
          <p:cNvPicPr>
            <a:picLocks noChangeAspect="1"/>
          </p:cNvPicPr>
          <p:nvPr/>
        </p:nvPicPr>
        <p:blipFill>
          <a:blip r:embed="rId5"/>
          <a:stretch>
            <a:fillRect/>
          </a:stretch>
        </p:blipFill>
        <p:spPr>
          <a:xfrm>
            <a:off x="6400801" y="1506318"/>
            <a:ext cx="2484109" cy="4011613"/>
          </a:xfrm>
          <a:prstGeom prst="rect">
            <a:avLst/>
          </a:prstGeom>
        </p:spPr>
      </p:pic>
      <p:sp>
        <p:nvSpPr>
          <p:cNvPr id="16" name="TextBox 15">
            <a:extLst>
              <a:ext uri="{FF2B5EF4-FFF2-40B4-BE49-F238E27FC236}">
                <a16:creationId xmlns:a16="http://schemas.microsoft.com/office/drawing/2014/main" id="{BB95017E-2619-3843-81FB-990ACD3B5F52}"/>
              </a:ext>
            </a:extLst>
          </p:cNvPr>
          <p:cNvSpPr txBox="1"/>
          <p:nvPr/>
        </p:nvSpPr>
        <p:spPr>
          <a:xfrm>
            <a:off x="3894108" y="1136986"/>
            <a:ext cx="2123089" cy="369332"/>
          </a:xfrm>
          <a:prstGeom prst="rect">
            <a:avLst/>
          </a:prstGeom>
          <a:noFill/>
        </p:spPr>
        <p:txBody>
          <a:bodyPr wrap="square" rtlCol="0">
            <a:spAutoFit/>
          </a:bodyPr>
          <a:lstStyle/>
          <a:p>
            <a:r>
              <a:rPr lang="en-US" dirty="0"/>
              <a:t>Violent Crime</a:t>
            </a:r>
          </a:p>
        </p:txBody>
      </p:sp>
      <p:sp>
        <p:nvSpPr>
          <p:cNvPr id="17" name="TextBox 16">
            <a:extLst>
              <a:ext uri="{FF2B5EF4-FFF2-40B4-BE49-F238E27FC236}">
                <a16:creationId xmlns:a16="http://schemas.microsoft.com/office/drawing/2014/main" id="{440445EB-5197-9C40-8EB6-C69764CDBDD1}"/>
              </a:ext>
            </a:extLst>
          </p:cNvPr>
          <p:cNvSpPr txBox="1"/>
          <p:nvPr/>
        </p:nvSpPr>
        <p:spPr>
          <a:xfrm>
            <a:off x="9449069" y="1136986"/>
            <a:ext cx="2123089" cy="369332"/>
          </a:xfrm>
          <a:prstGeom prst="rect">
            <a:avLst/>
          </a:prstGeom>
          <a:noFill/>
        </p:spPr>
        <p:txBody>
          <a:bodyPr wrap="square" rtlCol="0">
            <a:spAutoFit/>
          </a:bodyPr>
          <a:lstStyle/>
          <a:p>
            <a:r>
              <a:rPr lang="en-US" dirty="0"/>
              <a:t>School Rankings</a:t>
            </a:r>
          </a:p>
        </p:txBody>
      </p:sp>
      <p:sp>
        <p:nvSpPr>
          <p:cNvPr id="18" name="TextBox 17">
            <a:extLst>
              <a:ext uri="{FF2B5EF4-FFF2-40B4-BE49-F238E27FC236}">
                <a16:creationId xmlns:a16="http://schemas.microsoft.com/office/drawing/2014/main" id="{B382882A-ABE3-B644-B1E5-C7D6F51488B0}"/>
              </a:ext>
            </a:extLst>
          </p:cNvPr>
          <p:cNvSpPr txBox="1"/>
          <p:nvPr/>
        </p:nvSpPr>
        <p:spPr>
          <a:xfrm>
            <a:off x="2921874" y="5552028"/>
            <a:ext cx="6611007" cy="923330"/>
          </a:xfrm>
          <a:prstGeom prst="rect">
            <a:avLst/>
          </a:prstGeom>
          <a:noFill/>
        </p:spPr>
        <p:txBody>
          <a:bodyPr wrap="square" rtlCol="0">
            <a:spAutoFit/>
          </a:bodyPr>
          <a:lstStyle/>
          <a:p>
            <a:pPr algn="ctr"/>
            <a:r>
              <a:rPr lang="en-US" dirty="0"/>
              <a:t>Can we see a relationship here? Does:</a:t>
            </a:r>
          </a:p>
          <a:p>
            <a:pPr algn="ctr"/>
            <a:r>
              <a:rPr lang="en-US" b="1" dirty="0"/>
              <a:t>Home Value = A + B*Violent + C*Non-Violent + D*School?</a:t>
            </a:r>
          </a:p>
          <a:p>
            <a:pPr algn="ctr"/>
            <a:r>
              <a:rPr lang="en-US" b="1" dirty="0"/>
              <a:t>LET’S FIND OUT!</a:t>
            </a:r>
          </a:p>
        </p:txBody>
      </p:sp>
    </p:spTree>
    <p:extLst>
      <p:ext uri="{BB962C8B-B14F-4D97-AF65-F5344CB8AC3E}">
        <p14:creationId xmlns:p14="http://schemas.microsoft.com/office/powerpoint/2010/main" val="581832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C1D5-F4E1-6248-96AC-975BC9CCE10C}"/>
              </a:ext>
            </a:extLst>
          </p:cNvPr>
          <p:cNvSpPr>
            <a:spLocks noGrp="1"/>
          </p:cNvSpPr>
          <p:nvPr>
            <p:ph type="title"/>
          </p:nvPr>
        </p:nvSpPr>
        <p:spPr/>
        <p:txBody>
          <a:bodyPr/>
          <a:lstStyle/>
          <a:p>
            <a:r>
              <a:rPr lang="en-US" dirty="0"/>
              <a:t>Data analysis</a:t>
            </a:r>
          </a:p>
        </p:txBody>
      </p:sp>
      <p:sp>
        <p:nvSpPr>
          <p:cNvPr id="3" name="Slide Number Placeholder 2">
            <a:extLst>
              <a:ext uri="{FF2B5EF4-FFF2-40B4-BE49-F238E27FC236}">
                <a16:creationId xmlns:a16="http://schemas.microsoft.com/office/drawing/2014/main" id="{517C99E3-5763-034F-9FDF-D3BF13A92818}"/>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172823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736592" cy="1400530"/>
          </a:xfrm>
        </p:spPr>
        <p:txBody>
          <a:bodyPr/>
          <a:lstStyle/>
          <a:p>
            <a:r>
              <a:rPr lang="en-US" sz="3200" dirty="0"/>
              <a:t>Data analysis</a:t>
            </a:r>
            <a:br>
              <a:rPr lang="en-US" dirty="0"/>
            </a:br>
            <a:r>
              <a:rPr lang="en-US" sz="2800" dirty="0"/>
              <a:t>Do home values differ between Minneapolis communities?</a:t>
            </a:r>
            <a:endParaRPr lang="en-US" dirty="0"/>
          </a:p>
        </p:txBody>
      </p:sp>
      <p:pic>
        <p:nvPicPr>
          <p:cNvPr id="6" name="Picture 5">
            <a:extLst>
              <a:ext uri="{FF2B5EF4-FFF2-40B4-BE49-F238E27FC236}">
                <a16:creationId xmlns:a16="http://schemas.microsoft.com/office/drawing/2014/main" id="{D1A850C7-658B-C449-B665-4948B6BB7094}"/>
              </a:ext>
            </a:extLst>
          </p:cNvPr>
          <p:cNvPicPr>
            <a:picLocks noChangeAspect="1"/>
          </p:cNvPicPr>
          <p:nvPr/>
        </p:nvPicPr>
        <p:blipFill>
          <a:blip r:embed="rId2"/>
          <a:stretch>
            <a:fillRect/>
          </a:stretch>
        </p:blipFill>
        <p:spPr>
          <a:xfrm>
            <a:off x="724541" y="1744717"/>
            <a:ext cx="5950040" cy="4472152"/>
          </a:xfrm>
          <a:prstGeom prst="rect">
            <a:avLst/>
          </a:prstGeom>
        </p:spPr>
      </p:pic>
      <p:pic>
        <p:nvPicPr>
          <p:cNvPr id="7" name="Picture 6">
            <a:extLst>
              <a:ext uri="{FF2B5EF4-FFF2-40B4-BE49-F238E27FC236}">
                <a16:creationId xmlns:a16="http://schemas.microsoft.com/office/drawing/2014/main" id="{75B6C50D-342B-3846-83DC-AF0FACFA67BE}"/>
              </a:ext>
            </a:extLst>
          </p:cNvPr>
          <p:cNvPicPr>
            <a:picLocks noChangeAspect="1"/>
          </p:cNvPicPr>
          <p:nvPr/>
        </p:nvPicPr>
        <p:blipFill>
          <a:blip r:embed="rId3"/>
          <a:stretch>
            <a:fillRect/>
          </a:stretch>
        </p:blipFill>
        <p:spPr>
          <a:xfrm>
            <a:off x="7040179" y="2037914"/>
            <a:ext cx="1702678" cy="851339"/>
          </a:xfrm>
          <a:prstGeom prst="rect">
            <a:avLst/>
          </a:prstGeom>
        </p:spPr>
      </p:pic>
      <p:sp>
        <p:nvSpPr>
          <p:cNvPr id="8" name="TextBox 7">
            <a:extLst>
              <a:ext uri="{FF2B5EF4-FFF2-40B4-BE49-F238E27FC236}">
                <a16:creationId xmlns:a16="http://schemas.microsoft.com/office/drawing/2014/main" id="{29B03D18-3163-3849-98DA-C58F8E7B5887}"/>
              </a:ext>
            </a:extLst>
          </p:cNvPr>
          <p:cNvSpPr txBox="1"/>
          <p:nvPr/>
        </p:nvSpPr>
        <p:spPr>
          <a:xfrm>
            <a:off x="6917649" y="1668582"/>
            <a:ext cx="2523703" cy="369332"/>
          </a:xfrm>
          <a:prstGeom prst="rect">
            <a:avLst/>
          </a:prstGeom>
          <a:noFill/>
        </p:spPr>
        <p:txBody>
          <a:bodyPr wrap="square" rtlCol="0">
            <a:spAutoFit/>
          </a:bodyPr>
          <a:lstStyle/>
          <a:p>
            <a:r>
              <a:rPr lang="en-US" dirty="0"/>
              <a:t>One-way ANOVA</a:t>
            </a:r>
          </a:p>
        </p:txBody>
      </p:sp>
      <p:sp>
        <p:nvSpPr>
          <p:cNvPr id="9" name="TextBox 8">
            <a:extLst>
              <a:ext uri="{FF2B5EF4-FFF2-40B4-BE49-F238E27FC236}">
                <a16:creationId xmlns:a16="http://schemas.microsoft.com/office/drawing/2014/main" id="{50EF20F0-4F18-8C4D-9556-50958E4D05EB}"/>
              </a:ext>
            </a:extLst>
          </p:cNvPr>
          <p:cNvSpPr txBox="1"/>
          <p:nvPr/>
        </p:nvSpPr>
        <p:spPr>
          <a:xfrm>
            <a:off x="6928159" y="2946922"/>
            <a:ext cx="4895979" cy="3416320"/>
          </a:xfrm>
          <a:prstGeom prst="rect">
            <a:avLst/>
          </a:prstGeom>
          <a:noFill/>
        </p:spPr>
        <p:txBody>
          <a:bodyPr wrap="square" rtlCol="0">
            <a:spAutoFit/>
          </a:bodyPr>
          <a:lstStyle/>
          <a:p>
            <a:r>
              <a:rPr lang="en-US" dirty="0"/>
              <a:t>Visually through boxplot and statistically  via One-way ANOVA confirms that the mean home value per square foot does in fact differ between Minneapolis communities.</a:t>
            </a:r>
          </a:p>
          <a:p>
            <a:endParaRPr lang="en-US" dirty="0"/>
          </a:p>
          <a:p>
            <a:r>
              <a:rPr lang="en-US" dirty="0"/>
              <a:t>Reject the null hypothesis that mean home values do not differ by community.</a:t>
            </a:r>
          </a:p>
          <a:p>
            <a:endParaRPr lang="en-US" dirty="0"/>
          </a:p>
          <a:p>
            <a:r>
              <a:rPr lang="en-US" dirty="0"/>
              <a:t>We now attempt to identify what are the key factors driving the differences in home value per square foot?</a:t>
            </a:r>
          </a:p>
        </p:txBody>
      </p:sp>
      <p:sp>
        <p:nvSpPr>
          <p:cNvPr id="3" name="Slide Number Placeholder 2">
            <a:extLst>
              <a:ext uri="{FF2B5EF4-FFF2-40B4-BE49-F238E27FC236}">
                <a16:creationId xmlns:a16="http://schemas.microsoft.com/office/drawing/2014/main" id="{0E82DC70-444B-F746-AA75-815DB146EAC0}"/>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60709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p:txBody>
          <a:bodyPr/>
          <a:lstStyle/>
          <a:p>
            <a:r>
              <a:rPr lang="en-US" sz="3200" dirty="0"/>
              <a:t>Data analysis</a:t>
            </a:r>
            <a:br>
              <a:rPr lang="en-US" dirty="0"/>
            </a:br>
            <a:r>
              <a:rPr lang="en-US" sz="2800" dirty="0"/>
              <a:t>Are home values related to the home size?</a:t>
            </a:r>
            <a:endParaRPr lang="en-US" dirty="0"/>
          </a:p>
        </p:txBody>
      </p:sp>
      <p:pic>
        <p:nvPicPr>
          <p:cNvPr id="6" name="Picture 5">
            <a:extLst>
              <a:ext uri="{FF2B5EF4-FFF2-40B4-BE49-F238E27FC236}">
                <a16:creationId xmlns:a16="http://schemas.microsoft.com/office/drawing/2014/main" id="{6A07F3A6-5FA7-E648-9C7B-9627A9EC407F}"/>
              </a:ext>
            </a:extLst>
          </p:cNvPr>
          <p:cNvPicPr>
            <a:picLocks noChangeAspect="1"/>
          </p:cNvPicPr>
          <p:nvPr/>
        </p:nvPicPr>
        <p:blipFill>
          <a:blip r:embed="rId2"/>
          <a:stretch>
            <a:fillRect/>
          </a:stretch>
        </p:blipFill>
        <p:spPr>
          <a:xfrm>
            <a:off x="754117" y="1993680"/>
            <a:ext cx="5993738" cy="4039258"/>
          </a:xfrm>
          <a:prstGeom prst="rect">
            <a:avLst/>
          </a:prstGeom>
        </p:spPr>
      </p:pic>
      <p:sp>
        <p:nvSpPr>
          <p:cNvPr id="7" name="TextBox 6">
            <a:extLst>
              <a:ext uri="{FF2B5EF4-FFF2-40B4-BE49-F238E27FC236}">
                <a16:creationId xmlns:a16="http://schemas.microsoft.com/office/drawing/2014/main" id="{07A03977-EEFF-0B4D-9C2F-4D38553824FC}"/>
              </a:ext>
            </a:extLst>
          </p:cNvPr>
          <p:cNvSpPr txBox="1"/>
          <p:nvPr/>
        </p:nvSpPr>
        <p:spPr>
          <a:xfrm>
            <a:off x="6865097" y="1993680"/>
            <a:ext cx="4895979" cy="3693319"/>
          </a:xfrm>
          <a:prstGeom prst="rect">
            <a:avLst/>
          </a:prstGeom>
          <a:noFill/>
        </p:spPr>
        <p:txBody>
          <a:bodyPr wrap="square" rtlCol="0">
            <a:spAutoFit/>
          </a:bodyPr>
          <a:lstStyle/>
          <a:p>
            <a:r>
              <a:rPr lang="en-US" dirty="0"/>
              <a:t>Home  value per square foot is not related to total home size. Therefore home size is rejected as an independent, explanatory variable for home value per square foot.</a:t>
            </a:r>
          </a:p>
          <a:p>
            <a:endParaRPr lang="en-US" dirty="0"/>
          </a:p>
          <a:p>
            <a:r>
              <a:rPr lang="en-US" dirty="0"/>
              <a:t>Put simply, it is not the fact that homes are bigger that is causing the difference in home value per square foot between Minneapolis communities.</a:t>
            </a:r>
          </a:p>
          <a:p>
            <a:endParaRPr lang="en-US" dirty="0"/>
          </a:p>
          <a:p>
            <a:r>
              <a:rPr lang="en-US" dirty="0"/>
              <a:t>We will now explore whether crime or school quality are drivers of the observed home value differences.</a:t>
            </a:r>
          </a:p>
        </p:txBody>
      </p:sp>
      <p:sp>
        <p:nvSpPr>
          <p:cNvPr id="3" name="TextBox 2">
            <a:extLst>
              <a:ext uri="{FF2B5EF4-FFF2-40B4-BE49-F238E27FC236}">
                <a16:creationId xmlns:a16="http://schemas.microsoft.com/office/drawing/2014/main" id="{05F7DA65-2CD1-3645-B0D6-186028A88050}"/>
              </a:ext>
            </a:extLst>
          </p:cNvPr>
          <p:cNvSpPr txBox="1"/>
          <p:nvPr/>
        </p:nvSpPr>
        <p:spPr>
          <a:xfrm>
            <a:off x="11151476" y="-1313793"/>
            <a:ext cx="184731" cy="369332"/>
          </a:xfrm>
          <a:prstGeom prst="rect">
            <a:avLst/>
          </a:prstGeom>
          <a:noFill/>
        </p:spPr>
        <p:txBody>
          <a:bodyPr wrap="none" rtlCol="0">
            <a:spAutoFit/>
          </a:bodyPr>
          <a:lstStyle/>
          <a:p>
            <a:endParaRPr lang="en-US"/>
          </a:p>
        </p:txBody>
      </p:sp>
      <p:sp>
        <p:nvSpPr>
          <p:cNvPr id="4" name="Slide Number Placeholder 3">
            <a:extLst>
              <a:ext uri="{FF2B5EF4-FFF2-40B4-BE49-F238E27FC236}">
                <a16:creationId xmlns:a16="http://schemas.microsoft.com/office/drawing/2014/main" id="{E6973BF3-D850-D146-9D40-BAAF3D79BD19}"/>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613571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14580" y="131985"/>
            <a:ext cx="9404723" cy="1400530"/>
          </a:xfrm>
        </p:spPr>
        <p:txBody>
          <a:bodyPr/>
          <a:lstStyle/>
          <a:p>
            <a:r>
              <a:rPr lang="en-US" sz="3200" dirty="0"/>
              <a:t>Data analysis</a:t>
            </a:r>
            <a:br>
              <a:rPr lang="en-US" dirty="0"/>
            </a:br>
            <a:r>
              <a:rPr lang="en-US" sz="2800" dirty="0"/>
              <a:t>Are home values related to crime in the community?</a:t>
            </a:r>
            <a:endParaRPr lang="en-US" dirty="0"/>
          </a:p>
        </p:txBody>
      </p:sp>
      <p:pic>
        <p:nvPicPr>
          <p:cNvPr id="7" name="Picture 6" descr="A close up of a map&#10;&#10;Description automatically generated">
            <a:extLst>
              <a:ext uri="{FF2B5EF4-FFF2-40B4-BE49-F238E27FC236}">
                <a16:creationId xmlns:a16="http://schemas.microsoft.com/office/drawing/2014/main" id="{CCC47ACC-1D05-A145-AF78-C1F25CF7D762}"/>
              </a:ext>
            </a:extLst>
          </p:cNvPr>
          <p:cNvPicPr>
            <a:picLocks noChangeAspect="1"/>
          </p:cNvPicPr>
          <p:nvPr/>
        </p:nvPicPr>
        <p:blipFill>
          <a:blip r:embed="rId2"/>
          <a:stretch>
            <a:fillRect/>
          </a:stretch>
        </p:blipFill>
        <p:spPr>
          <a:xfrm>
            <a:off x="4468216" y="1485531"/>
            <a:ext cx="3710906" cy="1896485"/>
          </a:xfrm>
          <a:prstGeom prst="rect">
            <a:avLst/>
          </a:prstGeom>
        </p:spPr>
      </p:pic>
      <p:pic>
        <p:nvPicPr>
          <p:cNvPr id="9" name="Picture 8" descr="A close up of a map&#10;&#10;Description automatically generated">
            <a:extLst>
              <a:ext uri="{FF2B5EF4-FFF2-40B4-BE49-F238E27FC236}">
                <a16:creationId xmlns:a16="http://schemas.microsoft.com/office/drawing/2014/main" id="{C8A73AD2-7D6B-324E-AF9F-E38480D726C0}"/>
              </a:ext>
            </a:extLst>
          </p:cNvPr>
          <p:cNvPicPr>
            <a:picLocks noChangeAspect="1"/>
          </p:cNvPicPr>
          <p:nvPr/>
        </p:nvPicPr>
        <p:blipFill>
          <a:blip r:embed="rId3"/>
          <a:stretch>
            <a:fillRect/>
          </a:stretch>
        </p:blipFill>
        <p:spPr>
          <a:xfrm>
            <a:off x="4468216" y="3664217"/>
            <a:ext cx="3710906" cy="1896485"/>
          </a:xfrm>
          <a:prstGeom prst="rect">
            <a:avLst/>
          </a:prstGeom>
        </p:spPr>
      </p:pic>
      <p:pic>
        <p:nvPicPr>
          <p:cNvPr id="11" name="Picture 10" descr="A close up of a map&#10;&#10;Description automatically generated">
            <a:extLst>
              <a:ext uri="{FF2B5EF4-FFF2-40B4-BE49-F238E27FC236}">
                <a16:creationId xmlns:a16="http://schemas.microsoft.com/office/drawing/2014/main" id="{EA263621-D42A-4E41-8AAB-81968AFCE7E0}"/>
              </a:ext>
            </a:extLst>
          </p:cNvPr>
          <p:cNvPicPr>
            <a:picLocks noChangeAspect="1"/>
          </p:cNvPicPr>
          <p:nvPr/>
        </p:nvPicPr>
        <p:blipFill>
          <a:blip r:embed="rId4"/>
          <a:stretch>
            <a:fillRect/>
          </a:stretch>
        </p:blipFill>
        <p:spPr>
          <a:xfrm>
            <a:off x="462455" y="1485531"/>
            <a:ext cx="3710906" cy="1930367"/>
          </a:xfrm>
          <a:prstGeom prst="rect">
            <a:avLst/>
          </a:prstGeom>
        </p:spPr>
      </p:pic>
      <p:pic>
        <p:nvPicPr>
          <p:cNvPr id="13" name="Picture 12" descr="A close up of a map&#10;&#10;Description automatically generated">
            <a:extLst>
              <a:ext uri="{FF2B5EF4-FFF2-40B4-BE49-F238E27FC236}">
                <a16:creationId xmlns:a16="http://schemas.microsoft.com/office/drawing/2014/main" id="{8144B4B3-6175-2E45-9CB6-0E17CCE2DC0D}"/>
              </a:ext>
            </a:extLst>
          </p:cNvPr>
          <p:cNvPicPr>
            <a:picLocks noChangeAspect="1"/>
          </p:cNvPicPr>
          <p:nvPr/>
        </p:nvPicPr>
        <p:blipFill>
          <a:blip r:embed="rId5"/>
          <a:stretch>
            <a:fillRect/>
          </a:stretch>
        </p:blipFill>
        <p:spPr>
          <a:xfrm>
            <a:off x="462455" y="3692021"/>
            <a:ext cx="3710906" cy="1896485"/>
          </a:xfrm>
          <a:prstGeom prst="rect">
            <a:avLst/>
          </a:prstGeom>
        </p:spPr>
      </p:pic>
      <p:pic>
        <p:nvPicPr>
          <p:cNvPr id="15" name="Picture 14" descr="A close up of a map&#10;&#10;Description automatically generated">
            <a:extLst>
              <a:ext uri="{FF2B5EF4-FFF2-40B4-BE49-F238E27FC236}">
                <a16:creationId xmlns:a16="http://schemas.microsoft.com/office/drawing/2014/main" id="{5FBE1CFC-5287-2C40-8B33-D30331DFB5B8}"/>
              </a:ext>
            </a:extLst>
          </p:cNvPr>
          <p:cNvPicPr>
            <a:picLocks noChangeAspect="1"/>
          </p:cNvPicPr>
          <p:nvPr/>
        </p:nvPicPr>
        <p:blipFill>
          <a:blip r:embed="rId6"/>
          <a:stretch>
            <a:fillRect/>
          </a:stretch>
        </p:blipFill>
        <p:spPr>
          <a:xfrm>
            <a:off x="8438000" y="1498633"/>
            <a:ext cx="3406259" cy="1896485"/>
          </a:xfrm>
          <a:prstGeom prst="rect">
            <a:avLst/>
          </a:prstGeom>
        </p:spPr>
      </p:pic>
      <p:pic>
        <p:nvPicPr>
          <p:cNvPr id="17" name="Picture 16" descr="A close up of a map&#10;&#10;Description automatically generated">
            <a:extLst>
              <a:ext uri="{FF2B5EF4-FFF2-40B4-BE49-F238E27FC236}">
                <a16:creationId xmlns:a16="http://schemas.microsoft.com/office/drawing/2014/main" id="{79463C79-8CE1-404D-897B-0315F92C8195}"/>
              </a:ext>
            </a:extLst>
          </p:cNvPr>
          <p:cNvPicPr>
            <a:picLocks noChangeAspect="1"/>
          </p:cNvPicPr>
          <p:nvPr/>
        </p:nvPicPr>
        <p:blipFill>
          <a:blip r:embed="rId7"/>
          <a:stretch>
            <a:fillRect/>
          </a:stretch>
        </p:blipFill>
        <p:spPr>
          <a:xfrm>
            <a:off x="8410578" y="3649714"/>
            <a:ext cx="3433681" cy="1896485"/>
          </a:xfrm>
          <a:prstGeom prst="rect">
            <a:avLst/>
          </a:prstGeom>
        </p:spPr>
      </p:pic>
      <p:sp>
        <p:nvSpPr>
          <p:cNvPr id="18" name="TextBox 17">
            <a:extLst>
              <a:ext uri="{FF2B5EF4-FFF2-40B4-BE49-F238E27FC236}">
                <a16:creationId xmlns:a16="http://schemas.microsoft.com/office/drawing/2014/main" id="{EF770BBF-7E7D-CD4B-8F33-2B3D35913DF3}"/>
              </a:ext>
            </a:extLst>
          </p:cNvPr>
          <p:cNvSpPr txBox="1"/>
          <p:nvPr/>
        </p:nvSpPr>
        <p:spPr>
          <a:xfrm>
            <a:off x="462455" y="5633543"/>
            <a:ext cx="11381803" cy="738664"/>
          </a:xfrm>
          <a:prstGeom prst="rect">
            <a:avLst/>
          </a:prstGeom>
          <a:noFill/>
        </p:spPr>
        <p:txBody>
          <a:bodyPr wrap="square" rtlCol="0">
            <a:spAutoFit/>
          </a:bodyPr>
          <a:lstStyle/>
          <a:p>
            <a:pPr algn="ctr"/>
            <a:r>
              <a:rPr lang="en-US" sz="1400" dirty="0"/>
              <a:t>The rate of violent crime has a strong negative correlation with home value when the outlier community of Central is excluded.</a:t>
            </a:r>
          </a:p>
          <a:p>
            <a:pPr algn="ctr"/>
            <a:r>
              <a:rPr lang="en-US" sz="1400" dirty="0"/>
              <a:t>The rate of non-violent crime has a positive correlation with home value when Central is included due to the high home values in central and the presence of non-violent crime in a busy downtown area.</a:t>
            </a:r>
          </a:p>
        </p:txBody>
      </p:sp>
      <p:sp>
        <p:nvSpPr>
          <p:cNvPr id="20" name="TextBox 19">
            <a:extLst>
              <a:ext uri="{FF2B5EF4-FFF2-40B4-BE49-F238E27FC236}">
                <a16:creationId xmlns:a16="http://schemas.microsoft.com/office/drawing/2014/main" id="{352E53EE-51DD-054F-8992-5A0842052DF5}"/>
              </a:ext>
            </a:extLst>
          </p:cNvPr>
          <p:cNvSpPr txBox="1"/>
          <p:nvPr/>
        </p:nvSpPr>
        <p:spPr>
          <a:xfrm>
            <a:off x="1164310" y="1223921"/>
            <a:ext cx="2417379" cy="261610"/>
          </a:xfrm>
          <a:prstGeom prst="rect">
            <a:avLst/>
          </a:prstGeom>
          <a:noFill/>
        </p:spPr>
        <p:txBody>
          <a:bodyPr wrap="square" rtlCol="0">
            <a:spAutoFit/>
          </a:bodyPr>
          <a:lstStyle/>
          <a:p>
            <a:pPr algn="ctr"/>
            <a:r>
              <a:rPr lang="en-US" sz="1100" dirty="0"/>
              <a:t>Including Central</a:t>
            </a:r>
          </a:p>
        </p:txBody>
      </p:sp>
      <p:sp>
        <p:nvSpPr>
          <p:cNvPr id="21" name="TextBox 20">
            <a:extLst>
              <a:ext uri="{FF2B5EF4-FFF2-40B4-BE49-F238E27FC236}">
                <a16:creationId xmlns:a16="http://schemas.microsoft.com/office/drawing/2014/main" id="{8258F1D5-7BE0-A34B-A99D-8DB4185EF1EC}"/>
              </a:ext>
            </a:extLst>
          </p:cNvPr>
          <p:cNvSpPr txBox="1"/>
          <p:nvPr/>
        </p:nvSpPr>
        <p:spPr>
          <a:xfrm>
            <a:off x="4974788" y="1223921"/>
            <a:ext cx="2417379" cy="261610"/>
          </a:xfrm>
          <a:prstGeom prst="rect">
            <a:avLst/>
          </a:prstGeom>
          <a:noFill/>
        </p:spPr>
        <p:txBody>
          <a:bodyPr wrap="square" rtlCol="0">
            <a:spAutoFit/>
          </a:bodyPr>
          <a:lstStyle/>
          <a:p>
            <a:pPr algn="ctr"/>
            <a:r>
              <a:rPr lang="en-US" sz="1100" dirty="0"/>
              <a:t>Including Central</a:t>
            </a:r>
          </a:p>
        </p:txBody>
      </p:sp>
      <p:sp>
        <p:nvSpPr>
          <p:cNvPr id="22" name="TextBox 21">
            <a:extLst>
              <a:ext uri="{FF2B5EF4-FFF2-40B4-BE49-F238E27FC236}">
                <a16:creationId xmlns:a16="http://schemas.microsoft.com/office/drawing/2014/main" id="{43715241-8F1A-5D45-B178-BE475E7674FC}"/>
              </a:ext>
            </a:extLst>
          </p:cNvPr>
          <p:cNvSpPr txBox="1"/>
          <p:nvPr/>
        </p:nvSpPr>
        <p:spPr>
          <a:xfrm>
            <a:off x="8685694" y="1233323"/>
            <a:ext cx="2417379" cy="261610"/>
          </a:xfrm>
          <a:prstGeom prst="rect">
            <a:avLst/>
          </a:prstGeom>
          <a:noFill/>
        </p:spPr>
        <p:txBody>
          <a:bodyPr wrap="square" rtlCol="0">
            <a:spAutoFit/>
          </a:bodyPr>
          <a:lstStyle/>
          <a:p>
            <a:pPr algn="ctr"/>
            <a:r>
              <a:rPr lang="en-US" sz="1100" dirty="0"/>
              <a:t>Including Central</a:t>
            </a:r>
          </a:p>
        </p:txBody>
      </p:sp>
      <p:sp>
        <p:nvSpPr>
          <p:cNvPr id="23" name="TextBox 22">
            <a:extLst>
              <a:ext uri="{FF2B5EF4-FFF2-40B4-BE49-F238E27FC236}">
                <a16:creationId xmlns:a16="http://schemas.microsoft.com/office/drawing/2014/main" id="{B23B9F84-BF92-8F41-AAA3-2D97DF92D694}"/>
              </a:ext>
            </a:extLst>
          </p:cNvPr>
          <p:cNvSpPr txBox="1"/>
          <p:nvPr/>
        </p:nvSpPr>
        <p:spPr>
          <a:xfrm>
            <a:off x="1109218" y="3430411"/>
            <a:ext cx="2417379" cy="261610"/>
          </a:xfrm>
          <a:prstGeom prst="rect">
            <a:avLst/>
          </a:prstGeom>
          <a:noFill/>
        </p:spPr>
        <p:txBody>
          <a:bodyPr wrap="square" rtlCol="0">
            <a:spAutoFit/>
          </a:bodyPr>
          <a:lstStyle/>
          <a:p>
            <a:pPr algn="ctr"/>
            <a:r>
              <a:rPr lang="en-US" sz="1100" dirty="0"/>
              <a:t>Excluding Central</a:t>
            </a:r>
          </a:p>
        </p:txBody>
      </p:sp>
      <p:sp>
        <p:nvSpPr>
          <p:cNvPr id="24" name="TextBox 23">
            <a:extLst>
              <a:ext uri="{FF2B5EF4-FFF2-40B4-BE49-F238E27FC236}">
                <a16:creationId xmlns:a16="http://schemas.microsoft.com/office/drawing/2014/main" id="{837CAF3D-AF47-B749-8AC2-0DEC1A825577}"/>
              </a:ext>
            </a:extLst>
          </p:cNvPr>
          <p:cNvSpPr txBox="1"/>
          <p:nvPr/>
        </p:nvSpPr>
        <p:spPr>
          <a:xfrm>
            <a:off x="5114979" y="3393527"/>
            <a:ext cx="2417379" cy="261610"/>
          </a:xfrm>
          <a:prstGeom prst="rect">
            <a:avLst/>
          </a:prstGeom>
          <a:noFill/>
        </p:spPr>
        <p:txBody>
          <a:bodyPr wrap="square" rtlCol="0">
            <a:spAutoFit/>
          </a:bodyPr>
          <a:lstStyle/>
          <a:p>
            <a:pPr algn="ctr"/>
            <a:r>
              <a:rPr lang="en-US" sz="1100" dirty="0"/>
              <a:t>Excluding Central</a:t>
            </a:r>
          </a:p>
        </p:txBody>
      </p:sp>
      <p:sp>
        <p:nvSpPr>
          <p:cNvPr id="25" name="TextBox 24">
            <a:extLst>
              <a:ext uri="{FF2B5EF4-FFF2-40B4-BE49-F238E27FC236}">
                <a16:creationId xmlns:a16="http://schemas.microsoft.com/office/drawing/2014/main" id="{39709AEA-5A13-C142-BB71-19279C7E4E5A}"/>
              </a:ext>
            </a:extLst>
          </p:cNvPr>
          <p:cNvSpPr txBox="1"/>
          <p:nvPr/>
        </p:nvSpPr>
        <p:spPr>
          <a:xfrm>
            <a:off x="8932439" y="3402607"/>
            <a:ext cx="2417379" cy="261610"/>
          </a:xfrm>
          <a:prstGeom prst="rect">
            <a:avLst/>
          </a:prstGeom>
          <a:noFill/>
        </p:spPr>
        <p:txBody>
          <a:bodyPr wrap="square" rtlCol="0">
            <a:spAutoFit/>
          </a:bodyPr>
          <a:lstStyle/>
          <a:p>
            <a:pPr algn="ctr"/>
            <a:r>
              <a:rPr lang="en-US" sz="1100" dirty="0"/>
              <a:t>Excluding Central</a:t>
            </a:r>
          </a:p>
        </p:txBody>
      </p:sp>
      <p:sp>
        <p:nvSpPr>
          <p:cNvPr id="26" name="Slide Number Placeholder 25">
            <a:extLst>
              <a:ext uri="{FF2B5EF4-FFF2-40B4-BE49-F238E27FC236}">
                <a16:creationId xmlns:a16="http://schemas.microsoft.com/office/drawing/2014/main" id="{0930E5CD-C9BF-7C43-AEFC-CEE21B301728}"/>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2416285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505365" cy="1400530"/>
          </a:xfrm>
        </p:spPr>
        <p:txBody>
          <a:bodyPr/>
          <a:lstStyle/>
          <a:p>
            <a:r>
              <a:rPr lang="en-US" sz="3200" dirty="0"/>
              <a:t>Data analysis</a:t>
            </a:r>
            <a:br>
              <a:rPr lang="en-US" dirty="0"/>
            </a:br>
            <a:r>
              <a:rPr lang="en-US" sz="2800" dirty="0"/>
              <a:t>Are home values related to community education quality?</a:t>
            </a:r>
          </a:p>
        </p:txBody>
      </p:sp>
      <p:sp>
        <p:nvSpPr>
          <p:cNvPr id="4" name="Slide Number Placeholder 3">
            <a:extLst>
              <a:ext uri="{FF2B5EF4-FFF2-40B4-BE49-F238E27FC236}">
                <a16:creationId xmlns:a16="http://schemas.microsoft.com/office/drawing/2014/main" id="{B828983E-D8C9-7644-B5ED-757503B71C9C}"/>
              </a:ext>
            </a:extLst>
          </p:cNvPr>
          <p:cNvSpPr>
            <a:spLocks noGrp="1"/>
          </p:cNvSpPr>
          <p:nvPr>
            <p:ph type="sldNum" sz="quarter" idx="12"/>
          </p:nvPr>
        </p:nvSpPr>
        <p:spPr/>
        <p:txBody>
          <a:bodyPr/>
          <a:lstStyle/>
          <a:p>
            <a:fld id="{D57F1E4F-1CFF-5643-939E-02111984F565}" type="slidenum">
              <a:rPr lang="en-US" smtClean="0"/>
              <a:t>19</a:t>
            </a:fld>
            <a:endParaRPr lang="en-US" dirty="0"/>
          </a:p>
        </p:txBody>
      </p:sp>
      <p:sp>
        <p:nvSpPr>
          <p:cNvPr id="9" name="Rectangle 8">
            <a:extLst>
              <a:ext uri="{FF2B5EF4-FFF2-40B4-BE49-F238E27FC236}">
                <a16:creationId xmlns:a16="http://schemas.microsoft.com/office/drawing/2014/main" id="{8698E23D-AE5A-4442-B0DB-71B5D2FC2370}"/>
              </a:ext>
            </a:extLst>
          </p:cNvPr>
          <p:cNvSpPr/>
          <p:nvPr/>
        </p:nvSpPr>
        <p:spPr>
          <a:xfrm>
            <a:off x="7133414" y="2274838"/>
            <a:ext cx="3926048" cy="2308324"/>
          </a:xfrm>
          <a:prstGeom prst="rect">
            <a:avLst/>
          </a:prstGeom>
        </p:spPr>
        <p:txBody>
          <a:bodyPr wrap="square">
            <a:spAutoFit/>
          </a:bodyPr>
          <a:lstStyle/>
          <a:p>
            <a:r>
              <a:rPr lang="en-US" dirty="0"/>
              <a:t>There is weak correlation between school rankings and house value. </a:t>
            </a:r>
          </a:p>
          <a:p>
            <a:endParaRPr lang="en-US" dirty="0"/>
          </a:p>
          <a:p>
            <a:r>
              <a:rPr lang="en-US" dirty="0"/>
              <a:t>Therefore it is reasonable to consider both as candidates for independent variables for regression against home values.</a:t>
            </a:r>
          </a:p>
        </p:txBody>
      </p:sp>
      <p:pic>
        <p:nvPicPr>
          <p:cNvPr id="3" name="Content Placeholder 2">
            <a:extLst>
              <a:ext uri="{FF2B5EF4-FFF2-40B4-BE49-F238E27FC236}">
                <a16:creationId xmlns:a16="http://schemas.microsoft.com/office/drawing/2014/main" id="{2E4B6F4D-3C22-4CEA-9F45-040607725BC1}"/>
              </a:ext>
            </a:extLst>
          </p:cNvPr>
          <p:cNvPicPr>
            <a:picLocks noGrp="1" noChangeAspect="1"/>
          </p:cNvPicPr>
          <p:nvPr>
            <p:ph idx="1"/>
          </p:nvPr>
        </p:nvPicPr>
        <p:blipFill>
          <a:blip r:embed="rId2"/>
          <a:stretch>
            <a:fillRect/>
          </a:stretch>
        </p:blipFill>
        <p:spPr>
          <a:xfrm>
            <a:off x="908942" y="1695320"/>
            <a:ext cx="5961641" cy="3971954"/>
          </a:xfrm>
          <a:prstGeom prst="rect">
            <a:avLst/>
          </a:prstGeom>
        </p:spPr>
      </p:pic>
    </p:spTree>
    <p:extLst>
      <p:ext uri="{BB962C8B-B14F-4D97-AF65-F5344CB8AC3E}">
        <p14:creationId xmlns:p14="http://schemas.microsoft.com/office/powerpoint/2010/main" val="175035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E432-4923-3547-93B5-E343135616E9}"/>
              </a:ext>
            </a:extLst>
          </p:cNvPr>
          <p:cNvSpPr>
            <a:spLocks noGrp="1"/>
          </p:cNvSpPr>
          <p:nvPr>
            <p:ph type="title"/>
          </p:nvPr>
        </p:nvSpPr>
        <p:spPr/>
        <p:txBody>
          <a:bodyPr/>
          <a:lstStyle/>
          <a:p>
            <a:r>
              <a:rPr lang="en-US" sz="3200" dirty="0"/>
              <a:t>Motivation and summary</a:t>
            </a:r>
          </a:p>
        </p:txBody>
      </p:sp>
      <p:sp>
        <p:nvSpPr>
          <p:cNvPr id="3" name="Content Placeholder 2">
            <a:extLst>
              <a:ext uri="{FF2B5EF4-FFF2-40B4-BE49-F238E27FC236}">
                <a16:creationId xmlns:a16="http://schemas.microsoft.com/office/drawing/2014/main" id="{80A50E8B-51D4-5446-BA00-A40FD3076A6E}"/>
              </a:ext>
            </a:extLst>
          </p:cNvPr>
          <p:cNvSpPr>
            <a:spLocks noGrp="1"/>
          </p:cNvSpPr>
          <p:nvPr>
            <p:ph idx="1"/>
          </p:nvPr>
        </p:nvSpPr>
        <p:spPr>
          <a:xfrm>
            <a:off x="1103312" y="1429408"/>
            <a:ext cx="8946541" cy="4818992"/>
          </a:xfrm>
        </p:spPr>
        <p:txBody>
          <a:bodyPr>
            <a:normAutofit fontScale="85000" lnSpcReduction="10000"/>
          </a:bodyPr>
          <a:lstStyle/>
          <a:p>
            <a:r>
              <a:rPr lang="en-US" dirty="0"/>
              <a:t>There is significant variability in home values in Minneapolis which appears to be aligned to neighborhoods or communities.</a:t>
            </a:r>
          </a:p>
          <a:p>
            <a:pPr lvl="1"/>
            <a:r>
              <a:rPr lang="en-US" dirty="0"/>
              <a:t>Do home values between communities vary to a statistically significant degree?</a:t>
            </a:r>
          </a:p>
          <a:p>
            <a:r>
              <a:rPr lang="en-US" dirty="0"/>
              <a:t>If so, what are the key characteristics of a neighborhood that impact the value of homes?</a:t>
            </a:r>
          </a:p>
          <a:p>
            <a:pPr lvl="1"/>
            <a:r>
              <a:rPr lang="en-US" dirty="0"/>
              <a:t>Does the size of the home impact the value per square foot or just the total value?</a:t>
            </a:r>
          </a:p>
          <a:p>
            <a:pPr lvl="1"/>
            <a:r>
              <a:rPr lang="en-US" dirty="0"/>
              <a:t>To what degree does the rate of violent and non-violent crime drive down home values?</a:t>
            </a:r>
          </a:p>
          <a:p>
            <a:pPr lvl="1"/>
            <a:r>
              <a:rPr lang="en-US" dirty="0"/>
              <a:t>How much does the quality of nearby schools increase home value?</a:t>
            </a:r>
          </a:p>
          <a:p>
            <a:r>
              <a:rPr lang="en-US" dirty="0"/>
              <a:t>Such an analysis can assist local governments in allocation of resource in addressing crime and education. It can also help home buyers and seller identify under or over-valued properties based on their personal views on the importance of crime or education in home purchasing.</a:t>
            </a:r>
          </a:p>
          <a:p>
            <a:r>
              <a:rPr lang="en-US" b="1" dirty="0"/>
              <a:t>Hypothesis: Crime rate and school quality have large negative and positive correlations respectively with home values. These variables explain a significant portion of the variance in home values between Minneapolis neighborhoods.</a:t>
            </a:r>
          </a:p>
          <a:p>
            <a:pPr lvl="1"/>
            <a:endParaRPr lang="en-US" dirty="0"/>
          </a:p>
        </p:txBody>
      </p:sp>
      <p:sp>
        <p:nvSpPr>
          <p:cNvPr id="4" name="Slide Number Placeholder 3">
            <a:extLst>
              <a:ext uri="{FF2B5EF4-FFF2-40B4-BE49-F238E27FC236}">
                <a16:creationId xmlns:a16="http://schemas.microsoft.com/office/drawing/2014/main" id="{8CB207AE-B941-1042-807C-E0FA21220728}"/>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434280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505365" cy="1400530"/>
          </a:xfrm>
        </p:spPr>
        <p:txBody>
          <a:bodyPr/>
          <a:lstStyle/>
          <a:p>
            <a:r>
              <a:rPr lang="en-US" sz="3200" dirty="0"/>
              <a:t>Data analysis</a:t>
            </a:r>
            <a:br>
              <a:rPr lang="en-US" dirty="0"/>
            </a:br>
            <a:r>
              <a:rPr lang="en-US" sz="2800" dirty="0"/>
              <a:t>Are crime and education in a community related?</a:t>
            </a:r>
            <a:endParaRPr lang="en-US" dirty="0"/>
          </a:p>
        </p:txBody>
      </p:sp>
      <p:pic>
        <p:nvPicPr>
          <p:cNvPr id="6" name="Picture 5">
            <a:extLst>
              <a:ext uri="{FF2B5EF4-FFF2-40B4-BE49-F238E27FC236}">
                <a16:creationId xmlns:a16="http://schemas.microsoft.com/office/drawing/2014/main" id="{FFAB3EAE-FA79-1946-AC34-1E333A6D179F}"/>
              </a:ext>
            </a:extLst>
          </p:cNvPr>
          <p:cNvPicPr>
            <a:picLocks noChangeAspect="1"/>
          </p:cNvPicPr>
          <p:nvPr/>
        </p:nvPicPr>
        <p:blipFill>
          <a:blip r:embed="rId2"/>
          <a:stretch>
            <a:fillRect/>
          </a:stretch>
        </p:blipFill>
        <p:spPr>
          <a:xfrm>
            <a:off x="646111" y="1617772"/>
            <a:ext cx="6642100" cy="4610100"/>
          </a:xfrm>
          <a:prstGeom prst="rect">
            <a:avLst/>
          </a:prstGeom>
        </p:spPr>
      </p:pic>
      <p:sp>
        <p:nvSpPr>
          <p:cNvPr id="7" name="TextBox 6">
            <a:extLst>
              <a:ext uri="{FF2B5EF4-FFF2-40B4-BE49-F238E27FC236}">
                <a16:creationId xmlns:a16="http://schemas.microsoft.com/office/drawing/2014/main" id="{2B116168-69F8-FB45-A22F-30CB7E7D7ADE}"/>
              </a:ext>
            </a:extLst>
          </p:cNvPr>
          <p:cNvSpPr txBox="1"/>
          <p:nvPr/>
        </p:nvSpPr>
        <p:spPr>
          <a:xfrm>
            <a:off x="7436344" y="2413337"/>
            <a:ext cx="4109545" cy="2031325"/>
          </a:xfrm>
          <a:prstGeom prst="rect">
            <a:avLst/>
          </a:prstGeom>
          <a:noFill/>
        </p:spPr>
        <p:txBody>
          <a:bodyPr wrap="square" rtlCol="0">
            <a:spAutoFit/>
          </a:bodyPr>
          <a:lstStyle/>
          <a:p>
            <a:r>
              <a:rPr lang="en-US" dirty="0"/>
              <a:t>There is weak correlation between school rankings and crime rate. </a:t>
            </a:r>
          </a:p>
          <a:p>
            <a:endParaRPr lang="en-US" dirty="0"/>
          </a:p>
          <a:p>
            <a:r>
              <a:rPr lang="en-US" dirty="0"/>
              <a:t>Therefore it is reasonable to consider both as candidates for independent variables for regression against home values.</a:t>
            </a:r>
          </a:p>
        </p:txBody>
      </p:sp>
      <p:sp>
        <p:nvSpPr>
          <p:cNvPr id="8" name="Slide Number Placeholder 7">
            <a:extLst>
              <a:ext uri="{FF2B5EF4-FFF2-40B4-BE49-F238E27FC236}">
                <a16:creationId xmlns:a16="http://schemas.microsoft.com/office/drawing/2014/main" id="{DBA59E22-97D9-734B-BAD7-0ED9E9D79737}"/>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1524149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337108"/>
            <a:ext cx="10505365" cy="1400530"/>
          </a:xfrm>
        </p:spPr>
        <p:txBody>
          <a:bodyPr/>
          <a:lstStyle/>
          <a:p>
            <a:r>
              <a:rPr lang="en-US" sz="3200" dirty="0"/>
              <a:t>Data analysis</a:t>
            </a:r>
            <a:br>
              <a:rPr lang="en-US" dirty="0"/>
            </a:br>
            <a:r>
              <a:rPr lang="en-US" sz="2800" dirty="0"/>
              <a:t>Does crime and education explain home value variance between Minneapolis communities?</a:t>
            </a:r>
            <a:endParaRPr lang="en-US" dirty="0"/>
          </a:p>
        </p:txBody>
      </p:sp>
      <p:pic>
        <p:nvPicPr>
          <p:cNvPr id="7" name="Picture 6" descr="A close up of a logo&#10;&#10;Description automatically generated">
            <a:extLst>
              <a:ext uri="{FF2B5EF4-FFF2-40B4-BE49-F238E27FC236}">
                <a16:creationId xmlns:a16="http://schemas.microsoft.com/office/drawing/2014/main" id="{69A5C32E-694B-114B-AC10-CEC0A28372A5}"/>
              </a:ext>
            </a:extLst>
          </p:cNvPr>
          <p:cNvPicPr>
            <a:picLocks noChangeAspect="1"/>
          </p:cNvPicPr>
          <p:nvPr/>
        </p:nvPicPr>
        <p:blipFill>
          <a:blip r:embed="rId2"/>
          <a:stretch>
            <a:fillRect/>
          </a:stretch>
        </p:blipFill>
        <p:spPr>
          <a:xfrm>
            <a:off x="937690" y="1886607"/>
            <a:ext cx="10316620" cy="4356537"/>
          </a:xfrm>
          <a:prstGeom prst="rect">
            <a:avLst/>
          </a:prstGeom>
          <a:solidFill>
            <a:schemeClr val="tx1"/>
          </a:solidFill>
        </p:spPr>
      </p:pic>
      <p:sp>
        <p:nvSpPr>
          <p:cNvPr id="9" name="Slide Number Placeholder 8">
            <a:extLst>
              <a:ext uri="{FF2B5EF4-FFF2-40B4-BE49-F238E27FC236}">
                <a16:creationId xmlns:a16="http://schemas.microsoft.com/office/drawing/2014/main" id="{0EFCBCFC-AD87-3048-858D-FB25E58DC043}"/>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624878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337108"/>
            <a:ext cx="10505365" cy="1400530"/>
          </a:xfrm>
        </p:spPr>
        <p:txBody>
          <a:bodyPr/>
          <a:lstStyle/>
          <a:p>
            <a:r>
              <a:rPr lang="en-US" sz="3200" dirty="0"/>
              <a:t>Data analysis</a:t>
            </a:r>
            <a:br>
              <a:rPr lang="en-US" dirty="0"/>
            </a:br>
            <a:r>
              <a:rPr lang="en-US" sz="2800" dirty="0"/>
              <a:t>Does crime and education explain home value variance between Minneapolis communities?</a:t>
            </a:r>
            <a:endParaRPr lang="en-US" dirty="0"/>
          </a:p>
        </p:txBody>
      </p:sp>
      <p:sp>
        <p:nvSpPr>
          <p:cNvPr id="3" name="TextBox 2">
            <a:extLst>
              <a:ext uri="{FF2B5EF4-FFF2-40B4-BE49-F238E27FC236}">
                <a16:creationId xmlns:a16="http://schemas.microsoft.com/office/drawing/2014/main" id="{F7B33337-4C88-5949-8A9E-4DA5D9F6B951}"/>
              </a:ext>
            </a:extLst>
          </p:cNvPr>
          <p:cNvSpPr txBox="1"/>
          <p:nvPr/>
        </p:nvSpPr>
        <p:spPr>
          <a:xfrm>
            <a:off x="373117" y="1881351"/>
            <a:ext cx="11445766" cy="646331"/>
          </a:xfrm>
          <a:prstGeom prst="rect">
            <a:avLst/>
          </a:prstGeom>
          <a:noFill/>
        </p:spPr>
        <p:txBody>
          <a:bodyPr wrap="square" rtlCol="0">
            <a:spAutoFit/>
          </a:bodyPr>
          <a:lstStyle/>
          <a:p>
            <a:pPr algn="ctr"/>
            <a:r>
              <a:rPr lang="en-US" dirty="0"/>
              <a:t>Final Home Value per Square Foot model with R2 = 0.8353</a:t>
            </a:r>
          </a:p>
          <a:p>
            <a:pPr algn="ctr"/>
            <a:r>
              <a:rPr lang="en-US" b="1" dirty="0"/>
              <a:t>Home Value per </a:t>
            </a:r>
            <a:r>
              <a:rPr lang="en-US" b="1" dirty="0" err="1"/>
              <a:t>Sqft</a:t>
            </a:r>
            <a:r>
              <a:rPr lang="en-US" b="1" dirty="0"/>
              <a:t> = $186.76 – ($6.36*Violent Crime Rate) + ($2.05*Non-Violent Crime Rate)</a:t>
            </a:r>
          </a:p>
        </p:txBody>
      </p:sp>
      <p:pic>
        <p:nvPicPr>
          <p:cNvPr id="5" name="Picture 4" descr="A close up of a map&#10;&#10;Description automatically generated">
            <a:extLst>
              <a:ext uri="{FF2B5EF4-FFF2-40B4-BE49-F238E27FC236}">
                <a16:creationId xmlns:a16="http://schemas.microsoft.com/office/drawing/2014/main" id="{BD7D8D14-63F4-3748-B0ED-B23CA90A164D}"/>
              </a:ext>
            </a:extLst>
          </p:cNvPr>
          <p:cNvPicPr>
            <a:picLocks noChangeAspect="1"/>
          </p:cNvPicPr>
          <p:nvPr/>
        </p:nvPicPr>
        <p:blipFill>
          <a:blip r:embed="rId2"/>
          <a:stretch>
            <a:fillRect/>
          </a:stretch>
        </p:blipFill>
        <p:spPr>
          <a:xfrm>
            <a:off x="524860" y="2684699"/>
            <a:ext cx="5322625" cy="3675846"/>
          </a:xfrm>
          <a:prstGeom prst="rect">
            <a:avLst/>
          </a:prstGeom>
        </p:spPr>
      </p:pic>
      <p:pic>
        <p:nvPicPr>
          <p:cNvPr id="8" name="Picture 7" descr="A close up of a map&#10;&#10;Description automatically generated">
            <a:extLst>
              <a:ext uri="{FF2B5EF4-FFF2-40B4-BE49-F238E27FC236}">
                <a16:creationId xmlns:a16="http://schemas.microsoft.com/office/drawing/2014/main" id="{CA1E1F36-72C8-804E-BB9F-5B0BA500B3E5}"/>
              </a:ext>
            </a:extLst>
          </p:cNvPr>
          <p:cNvPicPr>
            <a:picLocks noChangeAspect="1"/>
          </p:cNvPicPr>
          <p:nvPr/>
        </p:nvPicPr>
        <p:blipFill>
          <a:blip r:embed="rId3"/>
          <a:stretch>
            <a:fillRect/>
          </a:stretch>
        </p:blipFill>
        <p:spPr>
          <a:xfrm>
            <a:off x="5992210" y="2684699"/>
            <a:ext cx="5390493" cy="3675846"/>
          </a:xfrm>
          <a:prstGeom prst="rect">
            <a:avLst/>
          </a:prstGeom>
        </p:spPr>
      </p:pic>
      <p:sp>
        <p:nvSpPr>
          <p:cNvPr id="9" name="Slide Number Placeholder 8">
            <a:extLst>
              <a:ext uri="{FF2B5EF4-FFF2-40B4-BE49-F238E27FC236}">
                <a16:creationId xmlns:a16="http://schemas.microsoft.com/office/drawing/2014/main" id="{12DBA787-F79B-0045-AABA-3B4D0961382E}"/>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4290191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C895C-41D7-8948-A370-BA35EE0E9314}"/>
              </a:ext>
            </a:extLst>
          </p:cNvPr>
          <p:cNvSpPr>
            <a:spLocks noGrp="1"/>
          </p:cNvSpPr>
          <p:nvPr>
            <p:ph type="title"/>
          </p:nvPr>
        </p:nvSpPr>
        <p:spPr/>
        <p:txBody>
          <a:bodyPr/>
          <a:lstStyle/>
          <a:p>
            <a:r>
              <a:rPr lang="en-US" sz="3200" dirty="0"/>
              <a:t>Discussion</a:t>
            </a:r>
          </a:p>
        </p:txBody>
      </p:sp>
      <p:sp>
        <p:nvSpPr>
          <p:cNvPr id="3" name="Content Placeholder 2">
            <a:extLst>
              <a:ext uri="{FF2B5EF4-FFF2-40B4-BE49-F238E27FC236}">
                <a16:creationId xmlns:a16="http://schemas.microsoft.com/office/drawing/2014/main" id="{1703BADB-1F12-974C-A521-0916867782F5}"/>
              </a:ext>
            </a:extLst>
          </p:cNvPr>
          <p:cNvSpPr>
            <a:spLocks noGrp="1"/>
          </p:cNvSpPr>
          <p:nvPr>
            <p:ph idx="1"/>
          </p:nvPr>
        </p:nvSpPr>
        <p:spPr>
          <a:xfrm>
            <a:off x="1429133" y="1569442"/>
            <a:ext cx="8946541" cy="4195481"/>
          </a:xfrm>
        </p:spPr>
        <p:txBody>
          <a:bodyPr>
            <a:normAutofit lnSpcReduction="10000"/>
          </a:bodyPr>
          <a:lstStyle/>
          <a:p>
            <a:r>
              <a:rPr lang="en-US" dirty="0"/>
              <a:t>Violent crime is a major driver of home values, as one would expect.</a:t>
            </a:r>
          </a:p>
          <a:p>
            <a:r>
              <a:rPr lang="en-US" dirty="0"/>
              <a:t>Non-violent crime is not strongly correlated with home values on its own.</a:t>
            </a:r>
          </a:p>
          <a:p>
            <a:r>
              <a:rPr lang="en-US" dirty="0"/>
              <a:t>However, in a multivariate regression inclusion of violent crime and non-violent crime as independent variables significantly improves R2 compared to violent crime alone.</a:t>
            </a:r>
          </a:p>
          <a:p>
            <a:r>
              <a:rPr lang="en-US" dirty="0"/>
              <a:t>This is likely due to the correlation between non-violent crime and areas of business or recreational activity.</a:t>
            </a:r>
          </a:p>
          <a:p>
            <a:r>
              <a:rPr lang="en-US" dirty="0"/>
              <a:t>School rankings had little to no additional model value.</a:t>
            </a:r>
          </a:p>
          <a:p>
            <a:r>
              <a:rPr lang="en-US" dirty="0"/>
              <a:t>The process of gentrification is difficult to capture, as in the case of Central Minneapolis. Would be very interesting to do same analysis significantly post-gentrification.</a:t>
            </a:r>
          </a:p>
          <a:p>
            <a:endParaRPr lang="en-US" dirty="0"/>
          </a:p>
        </p:txBody>
      </p:sp>
      <p:sp>
        <p:nvSpPr>
          <p:cNvPr id="4" name="Slide Number Placeholder 3">
            <a:extLst>
              <a:ext uri="{FF2B5EF4-FFF2-40B4-BE49-F238E27FC236}">
                <a16:creationId xmlns:a16="http://schemas.microsoft.com/office/drawing/2014/main" id="{B31B4A96-A568-7F4B-991A-556F5B0861B8}"/>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175047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2A66-2A07-4A4C-B293-513236E2EA4F}"/>
              </a:ext>
            </a:extLst>
          </p:cNvPr>
          <p:cNvSpPr>
            <a:spLocks noGrp="1"/>
          </p:cNvSpPr>
          <p:nvPr>
            <p:ph type="title"/>
          </p:nvPr>
        </p:nvSpPr>
        <p:spPr/>
        <p:txBody>
          <a:bodyPr/>
          <a:lstStyle/>
          <a:p>
            <a:r>
              <a:rPr lang="en-US" sz="3200" dirty="0"/>
              <a:t>Post-mortem/lessons learned</a:t>
            </a:r>
          </a:p>
        </p:txBody>
      </p:sp>
      <p:sp>
        <p:nvSpPr>
          <p:cNvPr id="3" name="Content Placeholder 2">
            <a:extLst>
              <a:ext uri="{FF2B5EF4-FFF2-40B4-BE49-F238E27FC236}">
                <a16:creationId xmlns:a16="http://schemas.microsoft.com/office/drawing/2014/main" id="{23267D1C-C041-2C47-9B96-841150416B38}"/>
              </a:ext>
            </a:extLst>
          </p:cNvPr>
          <p:cNvSpPr>
            <a:spLocks noGrp="1"/>
          </p:cNvSpPr>
          <p:nvPr>
            <p:ph idx="1"/>
          </p:nvPr>
        </p:nvSpPr>
        <p:spPr/>
        <p:txBody>
          <a:bodyPr/>
          <a:lstStyle/>
          <a:p>
            <a:r>
              <a:rPr lang="en-US" dirty="0"/>
              <a:t>Getting an API from a commercial enterprise can take a long time.</a:t>
            </a:r>
          </a:p>
          <a:p>
            <a:r>
              <a:rPr lang="en-US" dirty="0"/>
              <a:t>Identifying a common data field/key between different data sources can be challenging. E.g. neighborhoods vs. communities vs. police precincts vs. school districts.</a:t>
            </a:r>
          </a:p>
          <a:p>
            <a:r>
              <a:rPr lang="en-US" dirty="0"/>
              <a:t>Outliers can significantly distort conclusions if not identified.</a:t>
            </a:r>
          </a:p>
          <a:p>
            <a:r>
              <a:rPr lang="en-US" dirty="0"/>
              <a:t>Subjective data like school ratings can be inconsistent.</a:t>
            </a:r>
          </a:p>
        </p:txBody>
      </p:sp>
      <p:sp>
        <p:nvSpPr>
          <p:cNvPr id="4" name="Slide Number Placeholder 3">
            <a:extLst>
              <a:ext uri="{FF2B5EF4-FFF2-40B4-BE49-F238E27FC236}">
                <a16:creationId xmlns:a16="http://schemas.microsoft.com/office/drawing/2014/main" id="{9FECB13E-B1DE-AA4A-A782-D537612F80A1}"/>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4115155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FC0ED-11A9-334B-BB95-4D0DBA35C585}"/>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82B5F168-A060-0342-B666-A90E3DC0EFF5}"/>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820676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E432-4923-3547-93B5-E343135616E9}"/>
              </a:ext>
            </a:extLst>
          </p:cNvPr>
          <p:cNvSpPr>
            <a:spLocks noGrp="1"/>
          </p:cNvSpPr>
          <p:nvPr>
            <p:ph type="title"/>
          </p:nvPr>
        </p:nvSpPr>
        <p:spPr/>
        <p:txBody>
          <a:bodyPr/>
          <a:lstStyle/>
          <a:p>
            <a:r>
              <a:rPr lang="en-US" sz="3200" dirty="0"/>
              <a:t>Summary of conclusions</a:t>
            </a:r>
          </a:p>
        </p:txBody>
      </p:sp>
      <p:sp>
        <p:nvSpPr>
          <p:cNvPr id="3" name="Content Placeholder 2">
            <a:extLst>
              <a:ext uri="{FF2B5EF4-FFF2-40B4-BE49-F238E27FC236}">
                <a16:creationId xmlns:a16="http://schemas.microsoft.com/office/drawing/2014/main" id="{80A50E8B-51D4-5446-BA00-A40FD3076A6E}"/>
              </a:ext>
            </a:extLst>
          </p:cNvPr>
          <p:cNvSpPr>
            <a:spLocks noGrp="1"/>
          </p:cNvSpPr>
          <p:nvPr>
            <p:ph idx="1"/>
          </p:nvPr>
        </p:nvSpPr>
        <p:spPr>
          <a:xfrm>
            <a:off x="1103312" y="1481960"/>
            <a:ext cx="8946541" cy="4766440"/>
          </a:xfrm>
        </p:spPr>
        <p:txBody>
          <a:bodyPr>
            <a:normAutofit fontScale="77500" lnSpcReduction="20000"/>
          </a:bodyPr>
          <a:lstStyle/>
          <a:p>
            <a:r>
              <a:rPr lang="en-US" dirty="0"/>
              <a:t>Minneapolis home values do indeed vary to a statistically significant degree between the 11 Minneapolis communities.</a:t>
            </a:r>
          </a:p>
          <a:p>
            <a:r>
              <a:rPr lang="en-US" dirty="0"/>
              <a:t>The size of the home is not a factor when home values are normalized to value per square foot.</a:t>
            </a:r>
          </a:p>
          <a:p>
            <a:r>
              <a:rPr lang="en-US" dirty="0"/>
              <a:t>Education rankings, at least as reported, do not impact home values significantly.</a:t>
            </a:r>
          </a:p>
          <a:p>
            <a:pPr lvl="1"/>
            <a:r>
              <a:rPr lang="en-US" dirty="0"/>
              <a:t>Likely due to poor and inconsistent metrics unsuitable to regression analysis.</a:t>
            </a:r>
          </a:p>
          <a:p>
            <a:r>
              <a:rPr lang="en-US" dirty="0"/>
              <a:t>A multivariate linear regression model demonstrates that:</a:t>
            </a:r>
          </a:p>
          <a:p>
            <a:pPr lvl="1"/>
            <a:r>
              <a:rPr lang="en-US" dirty="0"/>
              <a:t>64.37% of the variance in home values between communities can be explained by the rate of violent crime.</a:t>
            </a:r>
          </a:p>
          <a:p>
            <a:pPr lvl="1"/>
            <a:r>
              <a:rPr lang="en-US" dirty="0"/>
              <a:t>By adding non-violent crime as a 2</a:t>
            </a:r>
            <a:r>
              <a:rPr lang="en-US" baseline="30000" dirty="0"/>
              <a:t>nd</a:t>
            </a:r>
            <a:r>
              <a:rPr lang="en-US" dirty="0"/>
              <a:t> independent variable this increases to 83.53%.</a:t>
            </a:r>
          </a:p>
          <a:p>
            <a:pPr lvl="1"/>
            <a:r>
              <a:rPr lang="en-US" dirty="0"/>
              <a:t>Home values on average decrease by $6.36 for each additional violent crime per 1000 residents.</a:t>
            </a:r>
          </a:p>
          <a:p>
            <a:pPr lvl="1"/>
            <a:r>
              <a:rPr lang="en-US" dirty="0"/>
              <a:t>Home values on average increase by $2.05 for each additional non-violent crime per 1000 residents.</a:t>
            </a:r>
          </a:p>
          <a:p>
            <a:pPr lvl="2"/>
            <a:r>
              <a:rPr lang="en-US" dirty="0"/>
              <a:t>This is likely due to the correlation between non-violent crime and nearby business and recreational activities which have a positive impact on home values.</a:t>
            </a:r>
          </a:p>
          <a:p>
            <a:r>
              <a:rPr lang="en-US" dirty="0"/>
              <a:t>Allocation of resources to address crime issues in Minneapolis communities will increase home values.</a:t>
            </a:r>
          </a:p>
        </p:txBody>
      </p:sp>
      <p:sp>
        <p:nvSpPr>
          <p:cNvPr id="4" name="Slide Number Placeholder 3">
            <a:extLst>
              <a:ext uri="{FF2B5EF4-FFF2-40B4-BE49-F238E27FC236}">
                <a16:creationId xmlns:a16="http://schemas.microsoft.com/office/drawing/2014/main" id="{4712401C-F853-B147-847E-2F78C27F5617}"/>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3314994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4104-3CF6-194F-A01E-65D7AC7DD91C}"/>
              </a:ext>
            </a:extLst>
          </p:cNvPr>
          <p:cNvSpPr>
            <a:spLocks noGrp="1"/>
          </p:cNvSpPr>
          <p:nvPr>
            <p:ph type="title"/>
          </p:nvPr>
        </p:nvSpPr>
        <p:spPr/>
        <p:txBody>
          <a:bodyPr/>
          <a:lstStyle/>
          <a:p>
            <a:r>
              <a:rPr lang="en-US" dirty="0"/>
              <a:t>Data interrogation</a:t>
            </a:r>
          </a:p>
        </p:txBody>
      </p:sp>
      <p:sp>
        <p:nvSpPr>
          <p:cNvPr id="3" name="Slide Number Placeholder 2">
            <a:extLst>
              <a:ext uri="{FF2B5EF4-FFF2-40B4-BE49-F238E27FC236}">
                <a16:creationId xmlns:a16="http://schemas.microsoft.com/office/drawing/2014/main" id="{0E097566-5BEA-E44E-AB34-F9DD4CBFA29F}"/>
              </a:ext>
            </a:extLst>
          </p:cNvPr>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402792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9026-D8F8-1E48-B030-313E1FF49D25}"/>
              </a:ext>
            </a:extLst>
          </p:cNvPr>
          <p:cNvSpPr>
            <a:spLocks noGrp="1"/>
          </p:cNvSpPr>
          <p:nvPr>
            <p:ph type="title"/>
          </p:nvPr>
        </p:nvSpPr>
        <p:spPr/>
        <p:txBody>
          <a:bodyPr/>
          <a:lstStyle/>
          <a:p>
            <a:r>
              <a:rPr lang="en-US" sz="3200" dirty="0"/>
              <a:t>Questions and data</a:t>
            </a:r>
          </a:p>
        </p:txBody>
      </p:sp>
      <p:sp>
        <p:nvSpPr>
          <p:cNvPr id="3" name="Content Placeholder 2">
            <a:extLst>
              <a:ext uri="{FF2B5EF4-FFF2-40B4-BE49-F238E27FC236}">
                <a16:creationId xmlns:a16="http://schemas.microsoft.com/office/drawing/2014/main" id="{7FCB00C1-FBF6-E949-A68F-F3A218B11E44}"/>
              </a:ext>
            </a:extLst>
          </p:cNvPr>
          <p:cNvSpPr>
            <a:spLocks noGrp="1"/>
          </p:cNvSpPr>
          <p:nvPr>
            <p:ph idx="1"/>
          </p:nvPr>
        </p:nvSpPr>
        <p:spPr>
          <a:xfrm>
            <a:off x="1103312" y="1492470"/>
            <a:ext cx="8946541" cy="4755930"/>
          </a:xfrm>
        </p:spPr>
        <p:txBody>
          <a:bodyPr>
            <a:normAutofit fontScale="92500"/>
          </a:bodyPr>
          <a:lstStyle/>
          <a:p>
            <a:r>
              <a:rPr lang="en-US" dirty="0"/>
              <a:t>What are the official Minneapolis communities and what are the home values in 2020?</a:t>
            </a:r>
          </a:p>
          <a:p>
            <a:pPr lvl="1"/>
            <a:r>
              <a:rPr lang="en-US" dirty="0"/>
              <a:t>Source of data: Open Minneapolis (</a:t>
            </a:r>
            <a:r>
              <a:rPr lang="en-US" dirty="0">
                <a:hlinkClick r:id="rId2"/>
              </a:rPr>
              <a:t>http://opendata.minneapolismn.gov/</a:t>
            </a:r>
            <a:r>
              <a:rPr lang="en-US" dirty="0"/>
              <a:t>)</a:t>
            </a:r>
          </a:p>
          <a:p>
            <a:pPr lvl="2"/>
            <a:r>
              <a:rPr lang="en-US" dirty="0"/>
              <a:t>Assessors Parcel Data 2020 – 130,719 records</a:t>
            </a:r>
          </a:p>
          <a:p>
            <a:r>
              <a:rPr lang="en-US" dirty="0"/>
              <a:t>What is the crime rate in Minneapolis communities?</a:t>
            </a:r>
          </a:p>
          <a:p>
            <a:pPr lvl="1"/>
            <a:r>
              <a:rPr lang="en-US" dirty="0"/>
              <a:t>Source of data: Open Minneapolis (</a:t>
            </a:r>
            <a:r>
              <a:rPr lang="en-US" dirty="0">
                <a:hlinkClick r:id="rId2"/>
              </a:rPr>
              <a:t>http://opendata.minneapolismn.gov/</a:t>
            </a:r>
            <a:r>
              <a:rPr lang="en-US" dirty="0"/>
              <a:t>)</a:t>
            </a:r>
          </a:p>
          <a:p>
            <a:pPr lvl="2"/>
            <a:r>
              <a:rPr lang="en-US" dirty="0"/>
              <a:t>Minneapolis Police Incidents from 2015 to 2020</a:t>
            </a:r>
          </a:p>
          <a:p>
            <a:r>
              <a:rPr lang="en-US" dirty="0"/>
              <a:t>What is the population of Minneapolis communities?</a:t>
            </a:r>
          </a:p>
          <a:p>
            <a:pPr lvl="1"/>
            <a:r>
              <a:rPr lang="en-US" dirty="0">
                <a:hlinkClick r:id="rId3"/>
              </a:rPr>
              <a:t>http://www.mncompass.org/</a:t>
            </a:r>
            <a:r>
              <a:rPr lang="en-US" dirty="0"/>
              <a:t>  (gathering data from U.S. Census Bureau)</a:t>
            </a:r>
          </a:p>
          <a:p>
            <a:r>
              <a:rPr lang="en-US" dirty="0"/>
              <a:t>What is the quality of education in Minneapolis communities?</a:t>
            </a:r>
          </a:p>
          <a:p>
            <a:pPr lvl="1"/>
            <a:r>
              <a:rPr lang="en-US" dirty="0">
                <a:hlinkClick r:id="rId4"/>
              </a:rPr>
              <a:t>https://www.schooldigger.com/</a:t>
            </a:r>
            <a:endParaRPr lang="en-US" dirty="0"/>
          </a:p>
          <a:p>
            <a:pPr lvl="1"/>
            <a:r>
              <a:rPr lang="en-US" dirty="0">
                <a:hlinkClick r:id="rId5"/>
              </a:rPr>
              <a:t>https://www.greatschools.org/</a:t>
            </a:r>
            <a:endParaRPr lang="en-US" dirty="0"/>
          </a:p>
          <a:p>
            <a:endParaRPr lang="en-US" dirty="0"/>
          </a:p>
        </p:txBody>
      </p:sp>
    </p:spTree>
    <p:extLst>
      <p:ext uri="{BB962C8B-B14F-4D97-AF65-F5344CB8AC3E}">
        <p14:creationId xmlns:p14="http://schemas.microsoft.com/office/powerpoint/2010/main" val="3721653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9026-D8F8-1E48-B030-313E1FF49D25}"/>
              </a:ext>
            </a:extLst>
          </p:cNvPr>
          <p:cNvSpPr>
            <a:spLocks noGrp="1"/>
          </p:cNvSpPr>
          <p:nvPr>
            <p:ph type="title"/>
          </p:nvPr>
        </p:nvSpPr>
        <p:spPr/>
        <p:txBody>
          <a:bodyPr/>
          <a:lstStyle/>
          <a:p>
            <a:r>
              <a:rPr lang="en-US" sz="3200" dirty="0"/>
              <a:t>Questions and data</a:t>
            </a:r>
          </a:p>
        </p:txBody>
      </p:sp>
      <p:sp>
        <p:nvSpPr>
          <p:cNvPr id="3" name="Content Placeholder 2">
            <a:extLst>
              <a:ext uri="{FF2B5EF4-FFF2-40B4-BE49-F238E27FC236}">
                <a16:creationId xmlns:a16="http://schemas.microsoft.com/office/drawing/2014/main" id="{7FCB00C1-FBF6-E949-A68F-F3A218B11E44}"/>
              </a:ext>
            </a:extLst>
          </p:cNvPr>
          <p:cNvSpPr>
            <a:spLocks noGrp="1"/>
          </p:cNvSpPr>
          <p:nvPr>
            <p:ph idx="1"/>
          </p:nvPr>
        </p:nvSpPr>
        <p:spPr>
          <a:xfrm>
            <a:off x="1103312" y="1397876"/>
            <a:ext cx="8946541" cy="4850523"/>
          </a:xfrm>
        </p:spPr>
        <p:txBody>
          <a:bodyPr>
            <a:normAutofit fontScale="62500" lnSpcReduction="20000"/>
          </a:bodyPr>
          <a:lstStyle/>
          <a:p>
            <a:r>
              <a:rPr lang="en-US" dirty="0"/>
              <a:t>Is the variance in home values between communities statistically significant?</a:t>
            </a:r>
          </a:p>
          <a:p>
            <a:pPr lvl="1"/>
            <a:r>
              <a:rPr lang="en-US" dirty="0"/>
              <a:t>Method - One-way ANOVA on mean home values by community.</a:t>
            </a:r>
          </a:p>
          <a:p>
            <a:r>
              <a:rPr lang="en-US" dirty="0"/>
              <a:t>Which communities’ home values differ significantly?</a:t>
            </a:r>
          </a:p>
          <a:p>
            <a:pPr lvl="1"/>
            <a:r>
              <a:rPr lang="en-US" dirty="0"/>
              <a:t>Method – Pairwise t-test on home values between community pairs.</a:t>
            </a:r>
          </a:p>
          <a:p>
            <a:r>
              <a:rPr lang="en-US" dirty="0"/>
              <a:t>With home value per square foot (</a:t>
            </a:r>
            <a:r>
              <a:rPr lang="en-US" dirty="0" err="1"/>
              <a:t>val_sqft</a:t>
            </a:r>
            <a:r>
              <a:rPr lang="en-US" dirty="0"/>
              <a:t>) as the dependent variable, what are the candidates for independent variables?</a:t>
            </a:r>
          </a:p>
          <a:p>
            <a:pPr lvl="1"/>
            <a:r>
              <a:rPr lang="en-US" dirty="0"/>
              <a:t>Is </a:t>
            </a:r>
            <a:r>
              <a:rPr lang="en-US" dirty="0" err="1"/>
              <a:t>val_sqft</a:t>
            </a:r>
            <a:r>
              <a:rPr lang="en-US" dirty="0"/>
              <a:t> related to house size?</a:t>
            </a:r>
          </a:p>
          <a:p>
            <a:pPr lvl="2"/>
            <a:r>
              <a:rPr lang="en-US" dirty="0"/>
              <a:t>Method – Linear regression </a:t>
            </a:r>
            <a:r>
              <a:rPr lang="en-US" dirty="0" err="1"/>
              <a:t>val_sqft</a:t>
            </a:r>
            <a:r>
              <a:rPr lang="en-US" dirty="0"/>
              <a:t> vs. house size.</a:t>
            </a:r>
          </a:p>
          <a:p>
            <a:pPr lvl="1"/>
            <a:r>
              <a:rPr lang="en-US" dirty="0"/>
              <a:t>Is </a:t>
            </a:r>
            <a:r>
              <a:rPr lang="en-US" dirty="0" err="1"/>
              <a:t>val_sqft</a:t>
            </a:r>
            <a:r>
              <a:rPr lang="en-US" dirty="0"/>
              <a:t> related to community violent or non-violent crime rate?</a:t>
            </a:r>
          </a:p>
          <a:p>
            <a:pPr lvl="2"/>
            <a:r>
              <a:rPr lang="en-US" dirty="0"/>
              <a:t>Method – Linear regression </a:t>
            </a:r>
            <a:r>
              <a:rPr lang="en-US" dirty="0" err="1"/>
              <a:t>val_sqft</a:t>
            </a:r>
            <a:r>
              <a:rPr lang="en-US" dirty="0"/>
              <a:t> vs. violent and non-violent crime rates.</a:t>
            </a:r>
          </a:p>
          <a:p>
            <a:pPr lvl="1"/>
            <a:r>
              <a:rPr lang="en-US" dirty="0"/>
              <a:t>Is </a:t>
            </a:r>
            <a:r>
              <a:rPr lang="en-US" dirty="0" err="1"/>
              <a:t>val_sqft</a:t>
            </a:r>
            <a:r>
              <a:rPr lang="en-US" dirty="0"/>
              <a:t> related to community education quality?</a:t>
            </a:r>
          </a:p>
          <a:p>
            <a:pPr lvl="2"/>
            <a:r>
              <a:rPr lang="en-US" dirty="0"/>
              <a:t>Method – Linear regression </a:t>
            </a:r>
            <a:r>
              <a:rPr lang="en-US" dirty="0" err="1"/>
              <a:t>val_sqft</a:t>
            </a:r>
            <a:r>
              <a:rPr lang="en-US" dirty="0"/>
              <a:t> vs. school ratings.</a:t>
            </a:r>
          </a:p>
          <a:p>
            <a:r>
              <a:rPr lang="en-US" dirty="0"/>
              <a:t>Are the chosen independent variables uncorrelated?</a:t>
            </a:r>
          </a:p>
          <a:p>
            <a:pPr lvl="1"/>
            <a:r>
              <a:rPr lang="en-US" dirty="0"/>
              <a:t>Method – Correlation and linear regression between independent variable pairs.</a:t>
            </a:r>
          </a:p>
          <a:p>
            <a:r>
              <a:rPr lang="en-US" dirty="0"/>
              <a:t>How much of home value variance is explained by crime and education respectively and together?</a:t>
            </a:r>
          </a:p>
          <a:p>
            <a:pPr lvl="1"/>
            <a:r>
              <a:rPr lang="en-US" dirty="0"/>
              <a:t>Method – Multivariate linear regression r-squared</a:t>
            </a:r>
          </a:p>
          <a:p>
            <a:r>
              <a:rPr lang="en-US" dirty="0"/>
              <a:t>How sensitive are home values to differences in crime rates and education quality respectively?</a:t>
            </a:r>
          </a:p>
          <a:p>
            <a:pPr lvl="1"/>
            <a:r>
              <a:rPr lang="en-US" dirty="0"/>
              <a:t>Method – Multivariate linear regression coefficients</a:t>
            </a:r>
          </a:p>
          <a:p>
            <a:pPr lvl="1"/>
            <a:endParaRPr lang="en-US" dirty="0"/>
          </a:p>
          <a:p>
            <a:endParaRPr lang="en-US" dirty="0"/>
          </a:p>
        </p:txBody>
      </p:sp>
      <p:sp>
        <p:nvSpPr>
          <p:cNvPr id="4" name="Slide Number Placeholder 3">
            <a:extLst>
              <a:ext uri="{FF2B5EF4-FFF2-40B4-BE49-F238E27FC236}">
                <a16:creationId xmlns:a16="http://schemas.microsoft.com/office/drawing/2014/main" id="{9977E5B5-181A-7F43-AA0F-A125B622C8B9}"/>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198231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C0B51-CFE8-5840-B506-E862D6BAD5D0}"/>
              </a:ext>
            </a:extLst>
          </p:cNvPr>
          <p:cNvSpPr>
            <a:spLocks noGrp="1"/>
          </p:cNvSpPr>
          <p:nvPr>
            <p:ph type="title"/>
          </p:nvPr>
        </p:nvSpPr>
        <p:spPr/>
        <p:txBody>
          <a:bodyPr/>
          <a:lstStyle/>
          <a:p>
            <a:r>
              <a:rPr lang="en-US" dirty="0"/>
              <a:t>Home data</a:t>
            </a:r>
            <a:br>
              <a:rPr lang="en-US" dirty="0"/>
            </a:br>
            <a:r>
              <a:rPr lang="en-US" dirty="0"/>
              <a:t>Crime data</a:t>
            </a:r>
            <a:br>
              <a:rPr lang="en-US" dirty="0"/>
            </a:br>
            <a:r>
              <a:rPr lang="en-US" dirty="0"/>
              <a:t>Education data</a:t>
            </a:r>
          </a:p>
        </p:txBody>
      </p:sp>
      <p:sp>
        <p:nvSpPr>
          <p:cNvPr id="3" name="Slide Number Placeholder 2">
            <a:extLst>
              <a:ext uri="{FF2B5EF4-FFF2-40B4-BE49-F238E27FC236}">
                <a16:creationId xmlns:a16="http://schemas.microsoft.com/office/drawing/2014/main" id="{7F16DCAA-DD63-2041-8F29-3715DCDFB97B}"/>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945766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p:txBody>
          <a:bodyPr/>
          <a:lstStyle/>
          <a:p>
            <a:r>
              <a:rPr lang="en-US" sz="3200" dirty="0"/>
              <a:t>Data cleanup and exploration: Home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a:xfrm>
            <a:off x="1104293" y="1331259"/>
            <a:ext cx="8946541" cy="4533513"/>
          </a:xfrm>
        </p:spPr>
        <p:txBody>
          <a:bodyPr>
            <a:normAutofit fontScale="77500" lnSpcReduction="20000"/>
          </a:bodyPr>
          <a:lstStyle/>
          <a:p>
            <a:r>
              <a:rPr lang="en-US" dirty="0"/>
              <a:t>JSON home value data was accessed from Open Minnesota using an API call.</a:t>
            </a:r>
          </a:p>
          <a:p>
            <a:r>
              <a:rPr lang="en-US" dirty="0"/>
              <a:t>Only 2000 records are allowed per call, necessitating a looped call.</a:t>
            </a:r>
          </a:p>
          <a:p>
            <a:r>
              <a:rPr lang="en-US" dirty="0"/>
              <a:t>The inclusion of neighborhood and community designation for each home made grouping and comparison relatively straightforward.</a:t>
            </a:r>
          </a:p>
          <a:p>
            <a:r>
              <a:rPr lang="en-US" dirty="0"/>
              <a:t>80+ neighborhoods and 11 communities. Communities chosen as basis of analysis to ensure adequate data in each group.</a:t>
            </a:r>
          </a:p>
          <a:p>
            <a:r>
              <a:rPr lang="en-US" dirty="0"/>
              <a:t>Data included commercial and residential real estate.</a:t>
            </a:r>
          </a:p>
          <a:p>
            <a:r>
              <a:rPr lang="en-US" dirty="0"/>
              <a:t>Data clean up included</a:t>
            </a:r>
          </a:p>
          <a:p>
            <a:pPr lvl="1"/>
            <a:r>
              <a:rPr lang="en-US" dirty="0"/>
              <a:t>Removing records with null values</a:t>
            </a:r>
          </a:p>
          <a:p>
            <a:pPr lvl="1"/>
            <a:r>
              <a:rPr lang="en-US" dirty="0"/>
              <a:t>Removing non-residential real estate records.</a:t>
            </a:r>
          </a:p>
          <a:p>
            <a:pPr lvl="1"/>
            <a:r>
              <a:rPr lang="en-US" dirty="0"/>
              <a:t>Removing extreme outliers with respect to home value and size as likely database errors.</a:t>
            </a:r>
          </a:p>
          <a:p>
            <a:pPr lvl="1"/>
            <a:r>
              <a:rPr lang="en-US" dirty="0"/>
              <a:t>Adding ‘Minneapolis, MN’ to the address field to facilitate use of Google Maps API accuracy.</a:t>
            </a:r>
          </a:p>
          <a:p>
            <a:pPr lvl="1"/>
            <a:r>
              <a:rPr lang="en-US" dirty="0"/>
              <a:t>Replace hashtag (#) in address field with %23 for Google Maps API call format.</a:t>
            </a:r>
          </a:p>
          <a:p>
            <a:r>
              <a:rPr lang="en-US" dirty="0"/>
              <a:t>Included below grade square footage in home size. This may lead to distortion depending on whether basements are generally finished or unfinished in different communities.</a:t>
            </a:r>
          </a:p>
        </p:txBody>
      </p:sp>
      <p:sp>
        <p:nvSpPr>
          <p:cNvPr id="4" name="Slide Number Placeholder 3">
            <a:extLst>
              <a:ext uri="{FF2B5EF4-FFF2-40B4-BE49-F238E27FC236}">
                <a16:creationId xmlns:a16="http://schemas.microsoft.com/office/drawing/2014/main" id="{31870E37-F1D3-3D4C-BE28-4E73D781FFE9}"/>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850531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404723" cy="776992"/>
          </a:xfrm>
        </p:spPr>
        <p:txBody>
          <a:bodyPr/>
          <a:lstStyle/>
          <a:p>
            <a:r>
              <a:rPr lang="en-US" sz="3200" dirty="0"/>
              <a:t>Data cleanup and exploration: Home data</a:t>
            </a:r>
          </a:p>
        </p:txBody>
      </p:sp>
      <p:sp>
        <p:nvSpPr>
          <p:cNvPr id="14" name="TextBox 13">
            <a:extLst>
              <a:ext uri="{FF2B5EF4-FFF2-40B4-BE49-F238E27FC236}">
                <a16:creationId xmlns:a16="http://schemas.microsoft.com/office/drawing/2014/main" id="{E086443D-59FB-3C42-BFC0-98293F2BA911}"/>
              </a:ext>
            </a:extLst>
          </p:cNvPr>
          <p:cNvSpPr txBox="1"/>
          <p:nvPr/>
        </p:nvSpPr>
        <p:spPr>
          <a:xfrm>
            <a:off x="919312" y="1180191"/>
            <a:ext cx="2523703" cy="369332"/>
          </a:xfrm>
          <a:prstGeom prst="rect">
            <a:avLst/>
          </a:prstGeom>
          <a:noFill/>
        </p:spPr>
        <p:txBody>
          <a:bodyPr wrap="square" rtlCol="0">
            <a:spAutoFit/>
          </a:bodyPr>
          <a:lstStyle/>
          <a:p>
            <a:r>
              <a:rPr lang="en-US" dirty="0"/>
              <a:t>Home Value per Sqft</a:t>
            </a:r>
          </a:p>
        </p:txBody>
      </p:sp>
      <p:sp>
        <p:nvSpPr>
          <p:cNvPr id="17" name="TextBox 16">
            <a:extLst>
              <a:ext uri="{FF2B5EF4-FFF2-40B4-BE49-F238E27FC236}">
                <a16:creationId xmlns:a16="http://schemas.microsoft.com/office/drawing/2014/main" id="{6763A73A-EE6E-3445-8F05-F3797FABBE8B}"/>
              </a:ext>
            </a:extLst>
          </p:cNvPr>
          <p:cNvSpPr txBox="1"/>
          <p:nvPr/>
        </p:nvSpPr>
        <p:spPr>
          <a:xfrm>
            <a:off x="4378248" y="1183834"/>
            <a:ext cx="6939542" cy="369332"/>
          </a:xfrm>
          <a:prstGeom prst="rect">
            <a:avLst/>
          </a:prstGeom>
          <a:noFill/>
        </p:spPr>
        <p:txBody>
          <a:bodyPr wrap="square" rtlCol="0">
            <a:spAutoFit/>
          </a:bodyPr>
          <a:lstStyle/>
          <a:p>
            <a:r>
              <a:rPr lang="en-US" dirty="0"/>
              <a:t>Home data summary statistics by Minneapolis community</a:t>
            </a:r>
          </a:p>
        </p:txBody>
      </p:sp>
      <p:pic>
        <p:nvPicPr>
          <p:cNvPr id="4" name="Picture 3" descr="A screenshot of a cell phone&#10;&#10;Description automatically generated">
            <a:extLst>
              <a:ext uri="{FF2B5EF4-FFF2-40B4-BE49-F238E27FC236}">
                <a16:creationId xmlns:a16="http://schemas.microsoft.com/office/drawing/2014/main" id="{3D169BE5-F17C-DB47-BD73-1CFB3843A57D}"/>
              </a:ext>
            </a:extLst>
          </p:cNvPr>
          <p:cNvPicPr>
            <a:picLocks noChangeAspect="1"/>
          </p:cNvPicPr>
          <p:nvPr/>
        </p:nvPicPr>
        <p:blipFill rotWithShape="1">
          <a:blip r:embed="rId2"/>
          <a:srcRect t="27023" b="27023"/>
          <a:stretch/>
        </p:blipFill>
        <p:spPr>
          <a:xfrm>
            <a:off x="4006326" y="1587933"/>
            <a:ext cx="7040049" cy="3835413"/>
          </a:xfrm>
          <a:prstGeom prst="rect">
            <a:avLst/>
          </a:prstGeom>
        </p:spPr>
      </p:pic>
      <p:sp>
        <p:nvSpPr>
          <p:cNvPr id="9" name="TextBox 8">
            <a:extLst>
              <a:ext uri="{FF2B5EF4-FFF2-40B4-BE49-F238E27FC236}">
                <a16:creationId xmlns:a16="http://schemas.microsoft.com/office/drawing/2014/main" id="{A3BB4CFB-3214-E247-B74B-A04DD4E93F9C}"/>
              </a:ext>
            </a:extLst>
          </p:cNvPr>
          <p:cNvSpPr txBox="1"/>
          <p:nvPr/>
        </p:nvSpPr>
        <p:spPr>
          <a:xfrm>
            <a:off x="4006326" y="5539242"/>
            <a:ext cx="7540395" cy="1200329"/>
          </a:xfrm>
          <a:prstGeom prst="rect">
            <a:avLst/>
          </a:prstGeom>
          <a:noFill/>
        </p:spPr>
        <p:txBody>
          <a:bodyPr wrap="square" rtlCol="0">
            <a:spAutoFit/>
          </a:bodyPr>
          <a:lstStyle/>
          <a:p>
            <a:r>
              <a:rPr lang="en-US" dirty="0"/>
              <a:t>Based on the Minneapolis Assessor data there appear to be significant variations in home values between Minneapolis communities. We attempt to understand the key drivers of this difference</a:t>
            </a:r>
          </a:p>
        </p:txBody>
      </p:sp>
      <p:pic>
        <p:nvPicPr>
          <p:cNvPr id="5" name="Picture 4" descr="A close up of a map&#10;&#10;Description automatically generated">
            <a:extLst>
              <a:ext uri="{FF2B5EF4-FFF2-40B4-BE49-F238E27FC236}">
                <a16:creationId xmlns:a16="http://schemas.microsoft.com/office/drawing/2014/main" id="{703FD57D-BF03-A94E-B78B-C1D0BAFD09A5}"/>
              </a:ext>
            </a:extLst>
          </p:cNvPr>
          <p:cNvPicPr>
            <a:picLocks noChangeAspect="1"/>
          </p:cNvPicPr>
          <p:nvPr/>
        </p:nvPicPr>
        <p:blipFill>
          <a:blip r:embed="rId3"/>
          <a:stretch>
            <a:fillRect/>
          </a:stretch>
        </p:blipFill>
        <p:spPr>
          <a:xfrm>
            <a:off x="542495" y="1549830"/>
            <a:ext cx="3277338" cy="4945563"/>
          </a:xfrm>
          <a:prstGeom prst="rect">
            <a:avLst/>
          </a:prstGeom>
        </p:spPr>
      </p:pic>
      <p:sp>
        <p:nvSpPr>
          <p:cNvPr id="3" name="Slide Number Placeholder 2">
            <a:extLst>
              <a:ext uri="{FF2B5EF4-FFF2-40B4-BE49-F238E27FC236}">
                <a16:creationId xmlns:a16="http://schemas.microsoft.com/office/drawing/2014/main" id="{32F88E70-0317-FF4F-87EE-5E3A26E9382A}"/>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1557790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674</TotalTime>
  <Words>1931</Words>
  <Application>Microsoft Office PowerPoint</Application>
  <PresentationFormat>Widescreen</PresentationFormat>
  <Paragraphs>186</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 3</vt:lpstr>
      <vt:lpstr>Ion</vt:lpstr>
      <vt:lpstr>Location. Location. Location.</vt:lpstr>
      <vt:lpstr>Motivation and summary</vt:lpstr>
      <vt:lpstr>Summary of conclusions</vt:lpstr>
      <vt:lpstr>Data interrogation</vt:lpstr>
      <vt:lpstr>Questions and data</vt:lpstr>
      <vt:lpstr>Questions and data</vt:lpstr>
      <vt:lpstr>Home data Crime data Education data</vt:lpstr>
      <vt:lpstr>Data cleanup and exploration: Home data</vt:lpstr>
      <vt:lpstr>Data cleanup and exploration: Home data</vt:lpstr>
      <vt:lpstr>Data cleanup and exploration: Crime data</vt:lpstr>
      <vt:lpstr>Data cleanup and exploration: Crime data</vt:lpstr>
      <vt:lpstr>Data cleanup and exploration: Education data</vt:lpstr>
      <vt:lpstr>Data cleanup and exploration: Education data</vt:lpstr>
      <vt:lpstr>Data cleanup and exploration: Red is high</vt:lpstr>
      <vt:lpstr>Data analysis</vt:lpstr>
      <vt:lpstr>Data analysis Do home values differ between Minneapolis communities?</vt:lpstr>
      <vt:lpstr>Data analysis Are home values related to the home size?</vt:lpstr>
      <vt:lpstr>Data analysis Are home values related to crime in the community?</vt:lpstr>
      <vt:lpstr>Data analysis Are home values related to community education quality?</vt:lpstr>
      <vt:lpstr>Data analysis Are crime and education in a community related?</vt:lpstr>
      <vt:lpstr>Data analysis Does crime and education explain home value variance between Minneapolis communities?</vt:lpstr>
      <vt:lpstr>Data analysis Does crime and education explain home value variance between Minneapolis communities?</vt:lpstr>
      <vt:lpstr>Discussion</vt:lpstr>
      <vt:lpstr>Post-mortem/lessons learned</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 Location. Location.</dc:title>
  <dc:creator>Terrence Cummings</dc:creator>
  <cp:lastModifiedBy>Andrew Bartczak</cp:lastModifiedBy>
  <cp:revision>52</cp:revision>
  <dcterms:created xsi:type="dcterms:W3CDTF">2020-04-19T16:46:33Z</dcterms:created>
  <dcterms:modified xsi:type="dcterms:W3CDTF">2020-04-25T02:28:18Z</dcterms:modified>
</cp:coreProperties>
</file>